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9"/>
  </p:notesMasterIdLst>
  <p:sldIdLst>
    <p:sldId id="256" r:id="rId2"/>
    <p:sldId id="257" r:id="rId3"/>
    <p:sldId id="258" r:id="rId4"/>
    <p:sldId id="259" r:id="rId5"/>
    <p:sldId id="260" r:id="rId6"/>
    <p:sldId id="261" r:id="rId7"/>
    <p:sldId id="276" r:id="rId8"/>
    <p:sldId id="277" r:id="rId9"/>
    <p:sldId id="278" r:id="rId10"/>
    <p:sldId id="279" r:id="rId11"/>
    <p:sldId id="280" r:id="rId12"/>
    <p:sldId id="264" r:id="rId13"/>
    <p:sldId id="271" r:id="rId14"/>
    <p:sldId id="272" r:id="rId15"/>
    <p:sldId id="273" r:id="rId16"/>
    <p:sldId id="274" r:id="rId17"/>
    <p:sldId id="275" r:id="rId18"/>
    <p:sldId id="265"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89" r:id="rId108"/>
    <p:sldId id="390" r:id="rId109"/>
    <p:sldId id="391" r:id="rId110"/>
    <p:sldId id="370" r:id="rId111"/>
    <p:sldId id="371" r:id="rId112"/>
    <p:sldId id="372" r:id="rId113"/>
    <p:sldId id="373" r:id="rId114"/>
    <p:sldId id="374"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2520"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EBD22-675F-47F5-B1F5-B38AC07910DD}" type="datetimeFigureOut">
              <a:rPr lang="pl-PL" smtClean="0"/>
              <a:t>15.10.2018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B2EAB-85B8-45E1-9E03-02A4BD931ECA}" type="slidenum">
              <a:rPr lang="pl-PL" smtClean="0"/>
              <a:t>‹#›</a:t>
            </a:fld>
            <a:endParaRPr lang="pl-PL"/>
          </a:p>
        </p:txBody>
      </p:sp>
    </p:spTree>
    <p:extLst>
      <p:ext uri="{BB962C8B-B14F-4D97-AF65-F5344CB8AC3E}">
        <p14:creationId xmlns:p14="http://schemas.microsoft.com/office/powerpoint/2010/main" val="33771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58B2EAB-85B8-45E1-9E03-02A4BD931ECA}" type="slidenum">
              <a:rPr lang="pl-PL" smtClean="0"/>
              <a:t>127</a:t>
            </a:fld>
            <a:endParaRPr lang="pl-PL"/>
          </a:p>
        </p:txBody>
      </p:sp>
    </p:spTree>
    <p:extLst>
      <p:ext uri="{BB962C8B-B14F-4D97-AF65-F5344CB8AC3E}">
        <p14:creationId xmlns:p14="http://schemas.microsoft.com/office/powerpoint/2010/main" val="199136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0AB8B74-7B42-4942-9013-657688C54B99}" type="datetime1">
              <a:rPr lang="pl-PL" smtClean="0"/>
              <a:t>15.10.2018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414942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7DED42F-E456-49C6-98D4-AE337867B463}" type="datetime1">
              <a:rPr lang="pl-PL" smtClean="0"/>
              <a:t>15.10.2018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117918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7128B3-963E-4511-B0A4-F4F5581F100A}" type="datetime1">
              <a:rPr lang="pl-PL" smtClean="0"/>
              <a:t>15.10.2018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259223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150938" y="214313"/>
            <a:ext cx="7793037" cy="1462087"/>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1182688" y="2017713"/>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5145088" y="2017713"/>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5145088" y="4151313"/>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pl-PL"/>
          </a:p>
        </p:txBody>
      </p:sp>
      <p:sp>
        <p:nvSpPr>
          <p:cNvPr id="7" name="Rectangle 12"/>
          <p:cNvSpPr>
            <a:spLocks noGrp="1" noChangeArrowheads="1"/>
          </p:cNvSpPr>
          <p:nvPr>
            <p:ph type="ftr" sz="quarter" idx="11"/>
          </p:nvPr>
        </p:nvSpPr>
        <p:spPr>
          <a:ln/>
        </p:spPr>
        <p:txBody>
          <a:bodyPr/>
          <a:lstStyle>
            <a:lvl1pPr>
              <a:defRPr/>
            </a:lvl1pPr>
          </a:lstStyle>
          <a:p>
            <a:pPr>
              <a:defRPr/>
            </a:pPr>
            <a:endParaRPr lang="pl-PL"/>
          </a:p>
        </p:txBody>
      </p:sp>
      <p:sp>
        <p:nvSpPr>
          <p:cNvPr id="8" name="Rectangle 13"/>
          <p:cNvSpPr>
            <a:spLocks noGrp="1" noChangeArrowheads="1"/>
          </p:cNvSpPr>
          <p:nvPr>
            <p:ph type="sldNum" sz="quarter" idx="12"/>
          </p:nvPr>
        </p:nvSpPr>
        <p:spPr>
          <a:ln/>
        </p:spPr>
        <p:txBody>
          <a:bodyPr/>
          <a:lstStyle>
            <a:lvl1pPr>
              <a:defRPr/>
            </a:lvl1pPr>
          </a:lstStyle>
          <a:p>
            <a:pPr>
              <a:defRPr/>
            </a:pPr>
            <a:fld id="{69335EAA-F010-4B3F-8910-5E910C77858A}" type="slidenum">
              <a:rPr lang="pl-PL"/>
              <a:pPr>
                <a:defRPr/>
              </a:pPr>
              <a:t>‹#›</a:t>
            </a:fld>
            <a:endParaRPr lang="pl-PL"/>
          </a:p>
        </p:txBody>
      </p:sp>
    </p:spTree>
    <p:extLst>
      <p:ext uri="{BB962C8B-B14F-4D97-AF65-F5344CB8AC3E}">
        <p14:creationId xmlns:p14="http://schemas.microsoft.com/office/powerpoint/2010/main" val="344506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150938" y="214313"/>
            <a:ext cx="7793037" cy="1462087"/>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1182688" y="2017713"/>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5145088" y="2017713"/>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pl-PL"/>
          </a:p>
        </p:txBody>
      </p:sp>
      <p:sp>
        <p:nvSpPr>
          <p:cNvPr id="6" name="Rectangle 12"/>
          <p:cNvSpPr>
            <a:spLocks noGrp="1" noChangeArrowheads="1"/>
          </p:cNvSpPr>
          <p:nvPr>
            <p:ph type="ftr" sz="quarter" idx="11"/>
          </p:nvPr>
        </p:nvSpPr>
        <p:spPr>
          <a:ln/>
        </p:spPr>
        <p:txBody>
          <a:bodyPr/>
          <a:lstStyle>
            <a:lvl1pPr>
              <a:defRPr/>
            </a:lvl1pPr>
          </a:lstStyle>
          <a:p>
            <a:pPr>
              <a:defRPr/>
            </a:pPr>
            <a:endParaRPr lang="pl-PL"/>
          </a:p>
        </p:txBody>
      </p:sp>
      <p:sp>
        <p:nvSpPr>
          <p:cNvPr id="7" name="Rectangle 13"/>
          <p:cNvSpPr>
            <a:spLocks noGrp="1" noChangeArrowheads="1"/>
          </p:cNvSpPr>
          <p:nvPr>
            <p:ph type="sldNum" sz="quarter" idx="12"/>
          </p:nvPr>
        </p:nvSpPr>
        <p:spPr>
          <a:ln/>
        </p:spPr>
        <p:txBody>
          <a:bodyPr/>
          <a:lstStyle>
            <a:lvl1pPr>
              <a:defRPr/>
            </a:lvl1pPr>
          </a:lstStyle>
          <a:p>
            <a:pPr>
              <a:defRPr/>
            </a:pPr>
            <a:fld id="{7F161D2E-B848-4EA2-8B58-F61E2E07A54E}" type="slidenum">
              <a:rPr lang="pl-PL"/>
              <a:pPr>
                <a:defRPr/>
              </a:pPr>
              <a:t>‹#›</a:t>
            </a:fld>
            <a:endParaRPr lang="pl-PL"/>
          </a:p>
        </p:txBody>
      </p:sp>
    </p:spTree>
    <p:extLst>
      <p:ext uri="{BB962C8B-B14F-4D97-AF65-F5344CB8AC3E}">
        <p14:creationId xmlns:p14="http://schemas.microsoft.com/office/powerpoint/2010/main" val="199162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150938" y="214313"/>
            <a:ext cx="7793037" cy="1462087"/>
          </a:xfrm>
        </p:spPr>
        <p:txBody>
          <a:bodyPr/>
          <a:lstStyle/>
          <a:p>
            <a:r>
              <a:rPr lang="pl-PL" smtClean="0"/>
              <a:t>Kliknij, aby edytować styl</a:t>
            </a:r>
            <a:endParaRPr lang="en-US"/>
          </a:p>
        </p:txBody>
      </p:sp>
      <p:sp>
        <p:nvSpPr>
          <p:cNvPr id="3" name="Symbol zastępczy tabeli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pl-PL"/>
          </a:p>
        </p:txBody>
      </p:sp>
      <p:sp>
        <p:nvSpPr>
          <p:cNvPr id="5" name="Rectangle 12"/>
          <p:cNvSpPr>
            <a:spLocks noGrp="1" noChangeArrowheads="1"/>
          </p:cNvSpPr>
          <p:nvPr>
            <p:ph type="ftr" sz="quarter" idx="11"/>
          </p:nvPr>
        </p:nvSpPr>
        <p:spPr>
          <a:ln/>
        </p:spPr>
        <p:txBody>
          <a:bodyPr/>
          <a:lstStyle>
            <a:lvl1pPr>
              <a:defRPr/>
            </a:lvl1pPr>
          </a:lstStyle>
          <a:p>
            <a:pPr>
              <a:defRPr/>
            </a:pPr>
            <a:endParaRPr lang="pl-PL"/>
          </a:p>
        </p:txBody>
      </p:sp>
      <p:sp>
        <p:nvSpPr>
          <p:cNvPr id="6" name="Rectangle 13"/>
          <p:cNvSpPr>
            <a:spLocks noGrp="1" noChangeArrowheads="1"/>
          </p:cNvSpPr>
          <p:nvPr>
            <p:ph type="sldNum" sz="quarter" idx="12"/>
          </p:nvPr>
        </p:nvSpPr>
        <p:spPr>
          <a:ln/>
        </p:spPr>
        <p:txBody>
          <a:bodyPr/>
          <a:lstStyle>
            <a:lvl1pPr>
              <a:defRPr/>
            </a:lvl1pPr>
          </a:lstStyle>
          <a:p>
            <a:pPr>
              <a:defRPr/>
            </a:pPr>
            <a:fld id="{7079ED32-43DD-4D96-B831-C8C026D6CCA9}" type="slidenum">
              <a:rPr lang="pl-PL"/>
              <a:pPr>
                <a:defRPr/>
              </a:pPr>
              <a:t>‹#›</a:t>
            </a:fld>
            <a:endParaRPr lang="pl-PL"/>
          </a:p>
        </p:txBody>
      </p:sp>
    </p:spTree>
    <p:extLst>
      <p:ext uri="{BB962C8B-B14F-4D97-AF65-F5344CB8AC3E}">
        <p14:creationId xmlns:p14="http://schemas.microsoft.com/office/powerpoint/2010/main" val="424446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8456368-18CC-4392-A1C4-C78AD010F207}" type="datetime1">
              <a:rPr lang="pl-PL" smtClean="0"/>
              <a:t>15.10.2018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189459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9D7EB8F-19FD-4157-B784-7B7246BC1CF4}" type="datetime1">
              <a:rPr lang="pl-PL" smtClean="0"/>
              <a:t>15.10.2018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282561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58DBCF0-9260-4525-B2D7-2EE773B60A9D}" type="datetime1">
              <a:rPr lang="pl-PL" smtClean="0"/>
              <a:t>15.10.2018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248538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89BCFB-EEA3-4B73-8DAF-4EF29C680D3D}" type="datetime1">
              <a:rPr lang="pl-PL" smtClean="0"/>
              <a:t>15.10.2018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210669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74D5A7D-BD75-4B1C-973A-E89A32640338}" type="datetime1">
              <a:rPr lang="pl-PL" smtClean="0"/>
              <a:t>15.10.2018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2292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AB88E7-5528-4600-B3F9-1381C4C997B4}" type="datetime1">
              <a:rPr lang="pl-PL" smtClean="0"/>
              <a:t>15.10.2018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158126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BBD39C4-E42A-40C8-B6A6-7999CAACE180}" type="datetime1">
              <a:rPr lang="pl-PL" smtClean="0"/>
              <a:t>15.10.2018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112389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F413746-AFF1-4167-8244-CCA2E902054F}" type="datetime1">
              <a:rPr lang="pl-PL" smtClean="0"/>
              <a:t>15.10.2018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3C18C7-4C2D-4446-89E5-9ED065281CE0}" type="slidenum">
              <a:rPr lang="pl-PL" smtClean="0"/>
              <a:t>‹#›</a:t>
            </a:fld>
            <a:endParaRPr lang="pl-PL"/>
          </a:p>
        </p:txBody>
      </p:sp>
    </p:spTree>
    <p:extLst>
      <p:ext uri="{BB962C8B-B14F-4D97-AF65-F5344CB8AC3E}">
        <p14:creationId xmlns:p14="http://schemas.microsoft.com/office/powerpoint/2010/main" val="56656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72315-9829-467D-8E95-71B31E08BC39}" type="datetime1">
              <a:rPr lang="pl-PL" smtClean="0"/>
              <a:t>15.10.2018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C18C7-4C2D-4446-89E5-9ED065281CE0}" type="slidenum">
              <a:rPr lang="pl-PL" smtClean="0"/>
              <a:t>‹#›</a:t>
            </a:fld>
            <a:endParaRPr lang="pl-PL"/>
          </a:p>
        </p:txBody>
      </p:sp>
    </p:spTree>
    <p:extLst>
      <p:ext uri="{BB962C8B-B14F-4D97-AF65-F5344CB8AC3E}">
        <p14:creationId xmlns:p14="http://schemas.microsoft.com/office/powerpoint/2010/main" val="48484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echstein-baum.de/inhalt/i_tipps_03.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95.jpeg"/><Relationship Id="rId5" Type="http://schemas.openxmlformats.org/officeDocument/2006/relationships/hyperlink" Target="http://www.philognosie.net/index.php/article/articleview/742/" TargetMode="External"/><Relationship Id="rId4" Type="http://schemas.openxmlformats.org/officeDocument/2006/relationships/image" Target="../media/image94.wmf"/></Relationships>
</file>

<file path=ppt/slides/_rels/slide10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z-ig.blogspot.com/2009_08_16_archive.html"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www.wozkidzieciece.pl/index.php?d1=9&amp;d2=745&amp;d3=-1&amp;d4=0&amp;id=2225&amp;p=0&amp;x=0&amp;p1=0&amp;p2=0&amp;session=zEuQZMtw&amp;k=0&amp;dd=2&amp;pp=1"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hyperlink" Target="http://amateureconblog.blogspot.com/2008/03/black-scholes-pricing-model-and-sub.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1.jpeg"/><Relationship Id="rId5" Type="http://schemas.openxmlformats.org/officeDocument/2006/relationships/hyperlink" Target="http://www.stecasolar.com/index.php?Spezialist_f%C3%BCr_schwierige_D%C3%A4cher" TargetMode="External"/><Relationship Id="rId4" Type="http://schemas.openxmlformats.org/officeDocument/2006/relationships/image" Target="../media/image100.wmf"/></Relationships>
</file>

<file path=ppt/slides/_rels/slide10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tenthplanet.in/main/page_page_how_we_do_it.html"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perspektywy.pl/index.php?option=com_content&amp;task=view&amp;id=252&amp;Itemid=113&amp;idPodgrupy=4"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oleObject" Target="../embeddings/oleObject17.bin"/><Relationship Id="rId7" Type="http://schemas.openxmlformats.org/officeDocument/2006/relationships/hyperlink" Target="http://www.blueskylark.org/zoo/dual/index.html"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6.wmf"/><Relationship Id="rId5" Type="http://schemas.openxmlformats.org/officeDocument/2006/relationships/oleObject" Target="../embeddings/oleObject18.bin"/><Relationship Id="rId4" Type="http://schemas.openxmlformats.org/officeDocument/2006/relationships/image" Target="../media/image105.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10.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9.wmf"/><Relationship Id="rId5" Type="http://schemas.openxmlformats.org/officeDocument/2006/relationships/oleObject" Target="../embeddings/oleObject20.bin"/><Relationship Id="rId4" Type="http://schemas.openxmlformats.org/officeDocument/2006/relationships/image" Target="../media/image108.wmf"/></Relationships>
</file>

<file path=ppt/slides/_rels/slide11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help.kfpsalsa.com/kb/bestpractices/currency-management-with-financial-instruments-during-the-crisis"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hyperlink" Target="http://www.planebuzz.com/2007/10/continental_the_latest_to_stru.html"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hyperlink" Target="http://www.dreamstime.com/royalty-free-stock-photography-exotic-tiki-god-image3545657"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hyperlink" Target="http://bitterphone.info/deux-par-deux-kouleur-kafe-velvet-pant-toddlerlittle-kids-brown-apparel.html"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hyperlink" Target="http://www.travelblog.org/North-America/Bermuda/"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nec.org/anec.asp?rd=453&amp;ref=02-01.01-01&amp;lang=en&amp;ID=23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lker.com/clipart-15961.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llthingsworkplace.com/2008/06/inde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oxfirst.com/50226711/online_connection_boom.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heage.com.au/news/business/money/banking/some-fees-up-for-cash-on-the-run/2009/02/02/1233423134319.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1.bin"/><Relationship Id="rId7" Type="http://schemas.openxmlformats.org/officeDocument/2006/relationships/hyperlink" Target="http://www.bankowyleasing.pl/index.php?id=srodki_tr&amp;pid=45"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urbandigs.com/great_dea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fotolia.com/id/1487580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hyperlink" Target="http://www.csc.uvic.ca/grad/index.html" TargetMode="Externa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orextraderstrategies.com/forex-trading/forex-trade-is-least-affected-by-global-economic-recess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hyperlink" Target="http://www.scginvestmentgroup.com/content.php?a=what_is_forex" TargetMode="Externa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fleischerei-freese.de/tipps-kids.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lfm-nrw.de/medienkompetenz_neu/mpa/aktuell/index.php3?article=6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5.bin"/><Relationship Id="rId7" Type="http://schemas.openxmlformats.org/officeDocument/2006/relationships/hyperlink" Target="http://www.clker.com/clipart-yield-sign.html"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6.bin"/><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helly7307-stock.deviantart.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reluctantgourmet.com/fradiablo.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duscapes.com/tap/topic101data.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mufain.com/afilado.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womensresearch.ca.c1.previewmysite.com/KE/evaluating.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pcblog.pl/page/7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carestreamhealth.com/directview-fixed-pedestal-floating-top-tabl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axloopholes.com/connect/blog/megan-hughes/2009/03/essential-elements-legal-cont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aidc.com.tw/enaidcsite/web/fs02.as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sped-dom.pl/?page=ofert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bionicturtle.com/learn/article/interest_rate_swap_as_sequence_of_fras_practice_question_par_4_difficult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lsuagcenter.com/en/4H/about_4H/programs/citizenship/service_learning/resources/evaluation/ServiceLearning+Evaluation+Rubric.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inteliclear.com/index.php?pid=1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6.jpeg"/><Relationship Id="rId5" Type="http://schemas.openxmlformats.org/officeDocument/2006/relationships/hyperlink" Target="http://promotingbrilliance.com/2009/03/awareness-is-first-step-in-creative.html" TargetMode="External"/><Relationship Id="rId4" Type="http://schemas.openxmlformats.org/officeDocument/2006/relationships/image" Target="../media/image45.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oleObject" Target="../embeddings/oleObject8.bin"/><Relationship Id="rId7" Type="http://schemas.openxmlformats.org/officeDocument/2006/relationships/hyperlink" Target="http://www.helium.com/knowledge/123108-things-to-know-before-buying-bed-sheets" TargetMode="Externa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9.bin"/><Relationship Id="rId4" Type="http://schemas.openxmlformats.org/officeDocument/2006/relationships/image" Target="../media/image4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0.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1.emf"/></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eblogs.ryerson.ca/roller/f08jrn112s031/category/Politic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justmycupoftea.typepad.com/just_my_cup_of_tea/philanthropic_endeavors/inde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hypnoseausbildung.com/online-buch/jetzt_will_ich_endlich.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indiamart.com/royalplastic/household-product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peeledsnacks.com/blog/poems_for_a_chuckl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dec.ny.gov/chemical/45189.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youngsocialinnovators.ie/resources/resource-guide/poverty/"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brise.uni-oldenburg.de/archiv/glll1997.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leroyal-hammamet.com/hotel-rates_de.h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olari.com/blog/?p=3259"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monitorbankrates.com/cdrates/quantum-national-bank-cd-rates-4565"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corshamref.org.uk/fitness/improve.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newyorkette.com/category/tny/"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syncapadvisers.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otosearch.com/clip-art/risk.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8.emf"/></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assetclearinghouse.com/Mortgage-Portfolio.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torautomatik-shop.de/index.php/cat/c229_Schranken.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financialloancentral.com/tag/exchang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audubonmagazine.org/fieldnotes/fieldnotes0703-dispatches.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bvallc.com/pensionblog/labels/Risk.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hispanicbusiness.com/news/2003/9/29/hedging_its_bets.htm" TargetMode="Externa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fxtrademaker.com/hedging_for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astermind.sysop.co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kleintierklinikrigiplatz.ch/informationen/news.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eubezpieczenia.org/products/18"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cameodance.com/ballet-lessons.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brighteyecounselling.co.uk/alcohol-drug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pl.ask-schwarzkopf.com/education/articles/131"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olizei.rlp.de/internet/nav/ac9/presse.jsp?uMen=ac970d73-c9a2-b001-be59-2680a525fe06&amp;page=1&amp;pagesize=10&amp;sel_uCon=33238e3f-1422-11c5-ec3f-1a94839292e2"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temptationsandambitions.blogspot.com/2007_05_01_archive.html"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americamagazine.org/content/article.cfm?article_id=11166"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fronda.pl/news/czytaj/ustawa_o_parytecie_kobiety_maja_dostac_polowe_miejsc_na_listach"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9.jpeg"/><Relationship Id="rId5" Type="http://schemas.openxmlformats.org/officeDocument/2006/relationships/hyperlink" Target="http://biznes.interia.pl/prasa/gazeta-prawna/news/towarzystwa-zanizaja-wycene-aut-przy-wyplacie-z-polisy,1317933,3411" TargetMode="External"/><Relationship Id="rId4" Type="http://schemas.openxmlformats.org/officeDocument/2006/relationships/image" Target="../media/image88.wmf"/></Relationships>
</file>

<file path=ppt/slides/_rels/slide9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gfm.typepad.com/marketingblog/marktforschun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2.jpeg"/><Relationship Id="rId5" Type="http://schemas.openxmlformats.org/officeDocument/2006/relationships/hyperlink" Target="http://www.qype.com.br/place/792583-Muenzen-Handel-Peter-Macho-KOSTENLOSE-SCHAeTZUNG--Salzburg" TargetMode="External"/><Relationship Id="rId4" Type="http://schemas.openxmlformats.org/officeDocument/2006/relationships/image" Target="../media/image91.wmf"/></Relationships>
</file>

<file path=ppt/slides/_rels/slide9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antischnarchtrainin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9417"/>
          <a:stretch/>
        </p:blipFill>
        <p:spPr bwMode="auto">
          <a:xfrm>
            <a:off x="2123728" y="1052736"/>
            <a:ext cx="4968551" cy="384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ctrTitle"/>
          </p:nvPr>
        </p:nvSpPr>
        <p:spPr/>
        <p:txBody>
          <a:bodyPr>
            <a:normAutofit fontScale="90000"/>
          </a:bodyPr>
          <a:lstStyle/>
          <a:p>
            <a:r>
              <a:rPr lang="pl-PL" dirty="0" smtClean="0"/>
              <a:t>Pochodne i inne wysoce spekulacyjne instrumenty finansowe</a:t>
            </a:r>
            <a:endParaRPr lang="pl-PL" dirty="0"/>
          </a:p>
        </p:txBody>
      </p:sp>
      <p:sp>
        <p:nvSpPr>
          <p:cNvPr id="3" name="Podtytuł 2"/>
          <p:cNvSpPr>
            <a:spLocks noGrp="1"/>
          </p:cNvSpPr>
          <p:nvPr>
            <p:ph type="subTitle" idx="1"/>
          </p:nvPr>
        </p:nvSpPr>
        <p:spPr/>
        <p:txBody>
          <a:bodyPr/>
          <a:lstStyle/>
          <a:p>
            <a:r>
              <a:rPr lang="pl-PL" dirty="0" smtClean="0"/>
              <a:t>Andrzej Sopoćko</a:t>
            </a:r>
            <a:endParaRPr lang="pl-PL" dirty="0"/>
          </a:p>
        </p:txBody>
      </p:sp>
      <p:sp>
        <p:nvSpPr>
          <p:cNvPr id="4" name="AutoShape 2" descr="Znalezione obrazy dla zapytania currency specul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currency specul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34496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9BDA6D1-17AD-4ED7-A0AE-BCBD7AAE1B0C}" type="slidenum">
              <a:rPr lang="pl-PL" altLang="pl-PL"/>
              <a:pPr eaLnBrk="1" hangingPunct="1"/>
              <a:t>10</a:t>
            </a:fld>
            <a:endParaRPr lang="pl-PL" altLang="pl-PL"/>
          </a:p>
        </p:txBody>
      </p:sp>
      <p:sp>
        <p:nvSpPr>
          <p:cNvPr id="19459" name="Rectangle 2"/>
          <p:cNvSpPr>
            <a:spLocks noGrp="1" noChangeArrowheads="1"/>
          </p:cNvSpPr>
          <p:nvPr>
            <p:ph type="title"/>
          </p:nvPr>
        </p:nvSpPr>
        <p:spPr/>
        <p:txBody>
          <a:bodyPr/>
          <a:lstStyle/>
          <a:p>
            <a:pPr eaLnBrk="1" hangingPunct="1"/>
            <a:r>
              <a:rPr lang="pl-PL" altLang="pl-PL" smtClean="0"/>
              <a:t>Ryzyka niesystemowe</a:t>
            </a:r>
          </a:p>
        </p:txBody>
      </p:sp>
      <p:pic>
        <p:nvPicPr>
          <p:cNvPr id="19460" name="Picture 5" descr="http://bechstein-baum.de/images/picts/tips/starkast_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609600"/>
            <a:ext cx="24796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noGrp="1" noChangeArrowheads="1"/>
          </p:cNvSpPr>
          <p:nvPr>
            <p:ph type="body" idx="1"/>
          </p:nvPr>
        </p:nvSpPr>
        <p:spPr>
          <a:xfrm>
            <a:off x="228600" y="2286000"/>
            <a:ext cx="7772400" cy="4114800"/>
          </a:xfrm>
        </p:spPr>
        <p:txBody>
          <a:bodyPr>
            <a:normAutofit/>
          </a:bodyPr>
          <a:lstStyle/>
          <a:p>
            <a:pPr eaLnBrk="1" hangingPunct="1">
              <a:lnSpc>
                <a:spcPct val="90000"/>
              </a:lnSpc>
            </a:pPr>
            <a:r>
              <a:rPr lang="pl-PL" altLang="pl-PL" sz="2800" dirty="0" smtClean="0"/>
              <a:t>Ryzyko kredytowe można określić jako niebezpieczeństwo odzyskania należności</a:t>
            </a:r>
          </a:p>
          <a:p>
            <a:pPr eaLnBrk="1" hangingPunct="1">
              <a:lnSpc>
                <a:spcPct val="90000"/>
              </a:lnSpc>
            </a:pPr>
            <a:r>
              <a:rPr lang="pl-PL" altLang="pl-PL" sz="2800" dirty="0" smtClean="0"/>
              <a:t>Ryzyko płynności – niebezpieczeństwo braku możliwości uregulowania wymagalnych, gotówkowych zobowiązań, wynikające z braku płynnych środków </a:t>
            </a:r>
          </a:p>
          <a:p>
            <a:pPr eaLnBrk="1" hangingPunct="1">
              <a:lnSpc>
                <a:spcPct val="90000"/>
              </a:lnSpc>
            </a:pPr>
            <a:r>
              <a:rPr lang="pl-PL" altLang="pl-PL" sz="2800" dirty="0" smtClean="0"/>
              <a:t>Ryzyko finansowe – niebezpieczeństwo uzyskania ujemnej rentowności. Zależy od czynników zewnętrznych i od wewnętrznych (m.in.. ) struktury pasywów</a:t>
            </a:r>
          </a:p>
        </p:txBody>
      </p:sp>
    </p:spTree>
    <p:extLst>
      <p:ext uri="{BB962C8B-B14F-4D97-AF65-F5344CB8AC3E}">
        <p14:creationId xmlns:p14="http://schemas.microsoft.com/office/powerpoint/2010/main" val="41187619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CC482A2-F108-4B38-B8D4-374BBDEE7797}" type="slidenum">
              <a:rPr lang="pl-PL" altLang="pl-PL" smtClean="0"/>
              <a:pPr eaLnBrk="1" hangingPunct="1"/>
              <a:t>100</a:t>
            </a:fld>
            <a:endParaRPr lang="pl-PL" altLang="pl-PL" smtClean="0"/>
          </a:p>
        </p:txBody>
      </p:sp>
      <p:sp>
        <p:nvSpPr>
          <p:cNvPr id="22531" name="Rectangle 3"/>
          <p:cNvSpPr>
            <a:spLocks noGrp="1" noChangeArrowheads="1"/>
          </p:cNvSpPr>
          <p:nvPr>
            <p:ph type="body" idx="1"/>
          </p:nvPr>
        </p:nvSpPr>
        <p:spPr>
          <a:xfrm>
            <a:off x="0" y="2178050"/>
            <a:ext cx="9144000" cy="4679950"/>
          </a:xfrm>
        </p:spPr>
        <p:txBody>
          <a:bodyPr/>
          <a:lstStyle/>
          <a:p>
            <a:pPr eaLnBrk="1" hangingPunct="1">
              <a:lnSpc>
                <a:spcPct val="80000"/>
              </a:lnSpc>
            </a:pPr>
            <a:r>
              <a:rPr lang="pl-PL" altLang="pl-PL" sz="1800" smtClean="0"/>
              <a:t>Powtarzamy tu czynności, jakie dokonywaliśmy w modelu jednookresowym. Porównując rozpiętości cen spot i opcji, obliczamy ilość opcji, którą należałoby mieć na końcu drugiego okresu. Jest to liczba 1, 0588. Pozostawmy na razie sprawę niepodzielności jednostkowej opcji, przyjmując, że taka ilość opcji kupna daje się sprzeda. Wykorzystując poprzedni  wzór </a:t>
            </a:r>
          </a:p>
          <a:p>
            <a:pPr eaLnBrk="1" hangingPunct="1">
              <a:lnSpc>
                <a:spcPct val="80000"/>
              </a:lnSpc>
            </a:pPr>
            <a:endParaRPr lang="pl-PL" altLang="pl-PL" sz="1800" smtClean="0"/>
          </a:p>
          <a:p>
            <a:pPr eaLnBrk="1" hangingPunct="1">
              <a:lnSpc>
                <a:spcPct val="80000"/>
              </a:lnSpc>
            </a:pPr>
            <a:endParaRPr lang="pl-PL" altLang="pl-PL" sz="1800" smtClean="0"/>
          </a:p>
          <a:p>
            <a:pPr eaLnBrk="1" hangingPunct="1">
              <a:lnSpc>
                <a:spcPct val="80000"/>
              </a:lnSpc>
            </a:pPr>
            <a:endParaRPr lang="pl-PL" altLang="pl-PL" sz="1800" smtClean="0"/>
          </a:p>
          <a:p>
            <a:pPr eaLnBrk="1" hangingPunct="1">
              <a:spcBef>
                <a:spcPct val="50000"/>
              </a:spcBef>
              <a:buClrTx/>
              <a:buSzTx/>
              <a:buFontTx/>
              <a:buNone/>
            </a:pPr>
            <a:r>
              <a:rPr lang="pl-PL" altLang="pl-PL" sz="1800" smtClean="0"/>
              <a:t>	</a:t>
            </a:r>
          </a:p>
          <a:p>
            <a:pPr eaLnBrk="1" hangingPunct="1">
              <a:spcBef>
                <a:spcPct val="50000"/>
              </a:spcBef>
              <a:buClrTx/>
              <a:buSzTx/>
              <a:buFontTx/>
              <a:buNone/>
            </a:pPr>
            <a:endParaRPr lang="pl-PL" altLang="pl-PL" sz="1800" smtClean="0"/>
          </a:p>
          <a:p>
            <a:pPr eaLnBrk="1" hangingPunct="1">
              <a:spcBef>
                <a:spcPct val="50000"/>
              </a:spcBef>
              <a:buClrTx/>
              <a:buSzTx/>
              <a:buFontTx/>
              <a:buNone/>
            </a:pPr>
            <a:r>
              <a:rPr lang="pl-PL" altLang="pl-PL" sz="1800" smtClean="0"/>
              <a:t>Teraz, wracając do rysunku 9,  w węźle 120 zł na miejsce znaku zapytania możemy wstawić cenę opcji 20, 61 zł. Możemy obliczyć także wartość opcji w punkcie 0 </a:t>
            </a:r>
          </a:p>
          <a:p>
            <a:pPr eaLnBrk="1" hangingPunct="1">
              <a:lnSpc>
                <a:spcPct val="80000"/>
              </a:lnSpc>
            </a:pPr>
            <a:endParaRPr lang="pl-PL" altLang="pl-PL" sz="1800" smtClean="0"/>
          </a:p>
          <a:p>
            <a:pPr eaLnBrk="1" hangingPunct="1">
              <a:lnSpc>
                <a:spcPct val="80000"/>
              </a:lnSpc>
            </a:pPr>
            <a:endParaRPr lang="pl-PL" altLang="pl-PL" sz="1600" smtClean="0"/>
          </a:p>
        </p:txBody>
      </p:sp>
      <p:sp>
        <p:nvSpPr>
          <p:cNvPr id="225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22533" name="Object 4"/>
          <p:cNvGraphicFramePr>
            <a:graphicFrameLocks noChangeAspect="1"/>
          </p:cNvGraphicFramePr>
          <p:nvPr/>
        </p:nvGraphicFramePr>
        <p:xfrm>
          <a:off x="1116013" y="3573463"/>
          <a:ext cx="5472112" cy="792162"/>
        </p:xfrm>
        <a:graphic>
          <a:graphicData uri="http://schemas.openxmlformats.org/presentationml/2006/ole">
            <mc:AlternateContent xmlns:mc="http://schemas.openxmlformats.org/markup-compatibility/2006">
              <mc:Choice xmlns:v="urn:schemas-microsoft-com:vml" Requires="v">
                <p:oleObj spid="_x0000_s12298" name="Równanie" r:id="rId3" imgW="2489200" imgH="431800" progId="Equation.3">
                  <p:embed/>
                </p:oleObj>
              </mc:Choice>
              <mc:Fallback>
                <p:oleObj name="Równanie" r:id="rId3" imgW="2489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5734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9" descr="http://www.philognosie.net/article/742/Datenklau.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28600"/>
            <a:ext cx="22860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
          <p:cNvSpPr>
            <a:spLocks noGrp="1" noChangeArrowheads="1"/>
          </p:cNvSpPr>
          <p:nvPr>
            <p:ph type="title"/>
          </p:nvPr>
        </p:nvSpPr>
        <p:spPr/>
        <p:txBody>
          <a:bodyPr/>
          <a:lstStyle/>
          <a:p>
            <a:pPr eaLnBrk="1" hangingPunct="1"/>
            <a:r>
              <a:rPr lang="pl-PL" altLang="pl-PL" smtClean="0"/>
              <a:t>Model dwumianowy cd.</a:t>
            </a:r>
          </a:p>
        </p:txBody>
      </p:sp>
    </p:spTree>
    <p:extLst>
      <p:ext uri="{BB962C8B-B14F-4D97-AF65-F5344CB8AC3E}">
        <p14:creationId xmlns:p14="http://schemas.microsoft.com/office/powerpoint/2010/main" val="13287875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D7EE877-5C7A-46C0-8AE2-F80E49F9239A}" type="slidenum">
              <a:rPr lang="pl-PL" altLang="pl-PL" smtClean="0"/>
              <a:pPr eaLnBrk="1" hangingPunct="1"/>
              <a:t>101</a:t>
            </a:fld>
            <a:endParaRPr lang="pl-PL" altLang="pl-PL" smtClean="0"/>
          </a:p>
        </p:txBody>
      </p:sp>
      <p:sp>
        <p:nvSpPr>
          <p:cNvPr id="23556" name="Rectangle 3"/>
          <p:cNvSpPr>
            <a:spLocks noGrp="1" noChangeArrowheads="1"/>
          </p:cNvSpPr>
          <p:nvPr>
            <p:ph type="body" idx="1"/>
          </p:nvPr>
        </p:nvSpPr>
        <p:spPr/>
        <p:txBody>
          <a:bodyPr/>
          <a:lstStyle/>
          <a:p>
            <a:pPr eaLnBrk="1" hangingPunct="1">
              <a:lnSpc>
                <a:spcPct val="80000"/>
              </a:lnSpc>
            </a:pPr>
            <a:r>
              <a:rPr lang="pl-PL" altLang="pl-PL" sz="1800" smtClean="0"/>
              <a:t>Dokonujemy w sumie  następujących operacji:</a:t>
            </a:r>
          </a:p>
          <a:p>
            <a:pPr eaLnBrk="1" hangingPunct="1">
              <a:lnSpc>
                <a:spcPct val="80000"/>
              </a:lnSpc>
              <a:buFont typeface="Wingdings" pitchFamily="2" charset="2"/>
              <a:buNone/>
            </a:pPr>
            <a:r>
              <a:rPr lang="pl-PL" altLang="pl-PL" sz="1800" smtClean="0"/>
              <a:t>	- określamy ceny opcji w chwili wykonania na końcu całego, długiego okresu, na który składa się ciąg okresów jednostkowych</a:t>
            </a:r>
          </a:p>
          <a:p>
            <a:pPr eaLnBrk="1" hangingPunct="1">
              <a:lnSpc>
                <a:spcPct val="80000"/>
              </a:lnSpc>
              <a:buFont typeface="Wingdings" pitchFamily="2" charset="2"/>
              <a:buNone/>
            </a:pPr>
            <a:r>
              <a:rPr lang="pl-PL" altLang="pl-PL" sz="1800" smtClean="0"/>
              <a:t>	- wyznaczamy różnicę rozpiętości między cenami akcji a cenami opcji</a:t>
            </a:r>
          </a:p>
          <a:p>
            <a:pPr eaLnBrk="1" hangingPunct="1">
              <a:lnSpc>
                <a:spcPct val="80000"/>
              </a:lnSpc>
              <a:buFont typeface="Wingdings" pitchFamily="2" charset="2"/>
              <a:buNone/>
            </a:pPr>
            <a:r>
              <a:rPr lang="pl-PL" altLang="pl-PL" sz="1800" smtClean="0"/>
              <a:t>	- z podanego wzoru określamy ceny opcji we wszystkich węzłach dendrytu (drzewka) cen akcji, odpowiadających początkowi ostatniego okresu jednostkowego</a:t>
            </a:r>
          </a:p>
          <a:p>
            <a:pPr eaLnBrk="1" hangingPunct="1">
              <a:lnSpc>
                <a:spcPct val="80000"/>
              </a:lnSpc>
              <a:buFont typeface="Wingdings" pitchFamily="2" charset="2"/>
              <a:buNone/>
            </a:pPr>
            <a:r>
              <a:rPr lang="pl-PL" altLang="pl-PL" sz="1800" smtClean="0"/>
              <a:t>	- mając ceny opcji z początku okresu ostatniego, określamy tę samą metodą ceny opcji z początku okresu przedostatniego</a:t>
            </a:r>
          </a:p>
          <a:p>
            <a:pPr eaLnBrk="1" hangingPunct="1">
              <a:lnSpc>
                <a:spcPct val="80000"/>
              </a:lnSpc>
              <a:buFont typeface="Wingdings" pitchFamily="2" charset="2"/>
              <a:buNone/>
            </a:pPr>
            <a:r>
              <a:rPr lang="pl-PL" altLang="pl-PL" sz="1800" smtClean="0"/>
              <a:t>	- dla kolejnego okresu wstecz, powtarzamy ostatnią operacje i tak posuwamy się aż do momentu, gdy znajdziemy cenę opcji dla bieżącego momentu. Jest to cena opcji dla całego, długiego okresu</a:t>
            </a:r>
          </a:p>
          <a:p>
            <a:pPr eaLnBrk="1" hangingPunct="1">
              <a:lnSpc>
                <a:spcPct val="80000"/>
              </a:lnSpc>
            </a:pPr>
            <a:r>
              <a:rPr lang="pl-PL" altLang="pl-PL" sz="1800" smtClean="0"/>
              <a:t>Można łatwo wykazać, że ta sama metoda prowadzi do określenia wartości opcji sprzedażowej. </a:t>
            </a:r>
          </a:p>
        </p:txBody>
      </p:sp>
      <p:pic>
        <p:nvPicPr>
          <p:cNvPr id="23557" name="Picture 4" descr="C:\Documents and Settings\Sopoćko\Moje dokumenty\Moje obrazy\Rola banku c\rech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4800"/>
            <a:ext cx="1801813"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pPr eaLnBrk="1" hangingPunct="1"/>
            <a:r>
              <a:rPr lang="pl-PL" altLang="pl-PL" dirty="0" smtClean="0"/>
              <a:t>Model dwumianowy cd.</a:t>
            </a:r>
          </a:p>
        </p:txBody>
      </p:sp>
    </p:spTree>
    <p:extLst>
      <p:ext uri="{BB962C8B-B14F-4D97-AF65-F5344CB8AC3E}">
        <p14:creationId xmlns:p14="http://schemas.microsoft.com/office/powerpoint/2010/main" val="3266178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68AEAFD-D34B-4463-85ED-8B50D1037B37}" type="slidenum">
              <a:rPr lang="pl-PL" altLang="pl-PL" smtClean="0"/>
              <a:pPr eaLnBrk="1" hangingPunct="1"/>
              <a:t>102</a:t>
            </a:fld>
            <a:endParaRPr lang="pl-PL" altLang="pl-PL" smtClean="0"/>
          </a:p>
        </p:txBody>
      </p:sp>
      <p:sp>
        <p:nvSpPr>
          <p:cNvPr id="24579" name="Rectangle 2"/>
          <p:cNvSpPr>
            <a:spLocks noGrp="1" noChangeArrowheads="1"/>
          </p:cNvSpPr>
          <p:nvPr>
            <p:ph type="title"/>
          </p:nvPr>
        </p:nvSpPr>
        <p:spPr/>
        <p:txBody>
          <a:bodyPr>
            <a:normAutofit fontScale="90000"/>
          </a:bodyPr>
          <a:lstStyle/>
          <a:p>
            <a:pPr eaLnBrk="1" hangingPunct="1"/>
            <a:r>
              <a:rPr lang="pl-PL" altLang="pl-PL" smtClean="0"/>
              <a:t>Dywidenda w modelu dwumianowym</a:t>
            </a:r>
          </a:p>
        </p:txBody>
      </p:sp>
      <p:sp>
        <p:nvSpPr>
          <p:cNvPr id="24580" name="Rectangle 3"/>
          <p:cNvSpPr>
            <a:spLocks noGrp="1" noChangeArrowheads="1"/>
          </p:cNvSpPr>
          <p:nvPr>
            <p:ph type="body" idx="1"/>
          </p:nvPr>
        </p:nvSpPr>
        <p:spPr>
          <a:xfrm>
            <a:off x="611188" y="2017713"/>
            <a:ext cx="8343900" cy="1008062"/>
          </a:xfrm>
        </p:spPr>
        <p:txBody>
          <a:bodyPr/>
          <a:lstStyle/>
          <a:p>
            <a:pPr eaLnBrk="1" hangingPunct="1">
              <a:lnSpc>
                <a:spcPct val="80000"/>
              </a:lnSpc>
            </a:pPr>
            <a:r>
              <a:rPr lang="pl-PL" altLang="pl-PL" sz="2400" smtClean="0"/>
              <a:t>Dywidenda jest stała co do kwoty. Przed wypłatą cena akcji wzrasta o stałą wartość. Później spada. Przedstawić to można na rysunku: </a:t>
            </a:r>
          </a:p>
        </p:txBody>
      </p:sp>
      <p:sp>
        <p:nvSpPr>
          <p:cNvPr id="24581" name="Line 23"/>
          <p:cNvSpPr>
            <a:spLocks noChangeShapeType="1"/>
          </p:cNvSpPr>
          <p:nvPr/>
        </p:nvSpPr>
        <p:spPr bwMode="auto">
          <a:xfrm flipV="1">
            <a:off x="1168400" y="3200400"/>
            <a:ext cx="3565525" cy="14239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2" name="Line 24"/>
          <p:cNvSpPr>
            <a:spLocks noChangeShapeType="1"/>
          </p:cNvSpPr>
          <p:nvPr/>
        </p:nvSpPr>
        <p:spPr bwMode="auto">
          <a:xfrm>
            <a:off x="1168400" y="4629150"/>
            <a:ext cx="3475038" cy="17716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3" name="Line 25"/>
          <p:cNvSpPr>
            <a:spLocks noChangeShapeType="1"/>
          </p:cNvSpPr>
          <p:nvPr/>
        </p:nvSpPr>
        <p:spPr bwMode="auto">
          <a:xfrm>
            <a:off x="1990725" y="4264025"/>
            <a:ext cx="2743200" cy="1314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4" name="Line 26"/>
          <p:cNvSpPr>
            <a:spLocks noChangeShapeType="1"/>
          </p:cNvSpPr>
          <p:nvPr/>
        </p:nvSpPr>
        <p:spPr bwMode="auto">
          <a:xfrm>
            <a:off x="2905125" y="3897313"/>
            <a:ext cx="1828800" cy="857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5" name="Line 27"/>
          <p:cNvSpPr>
            <a:spLocks noChangeShapeType="1"/>
          </p:cNvSpPr>
          <p:nvPr/>
        </p:nvSpPr>
        <p:spPr bwMode="auto">
          <a:xfrm>
            <a:off x="3819525" y="3532188"/>
            <a:ext cx="914400" cy="400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6" name="Line 28"/>
          <p:cNvSpPr>
            <a:spLocks noChangeShapeType="1"/>
          </p:cNvSpPr>
          <p:nvPr/>
        </p:nvSpPr>
        <p:spPr bwMode="auto">
          <a:xfrm flipV="1">
            <a:off x="1990725" y="3932238"/>
            <a:ext cx="2743200" cy="1154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7" name="Line 29"/>
          <p:cNvSpPr>
            <a:spLocks noChangeShapeType="1"/>
          </p:cNvSpPr>
          <p:nvPr/>
        </p:nvSpPr>
        <p:spPr bwMode="auto">
          <a:xfrm flipV="1">
            <a:off x="2997200" y="4754563"/>
            <a:ext cx="1736725"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8" name="Line 30"/>
          <p:cNvSpPr>
            <a:spLocks noChangeShapeType="1"/>
          </p:cNvSpPr>
          <p:nvPr/>
        </p:nvSpPr>
        <p:spPr bwMode="auto">
          <a:xfrm flipV="1">
            <a:off x="4733925" y="2652713"/>
            <a:ext cx="1920875" cy="7318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89" name="Line 31"/>
          <p:cNvSpPr>
            <a:spLocks noChangeShapeType="1"/>
          </p:cNvSpPr>
          <p:nvPr/>
        </p:nvSpPr>
        <p:spPr bwMode="auto">
          <a:xfrm flipV="1">
            <a:off x="4643438" y="5761038"/>
            <a:ext cx="2011362" cy="822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0" name="Line 32"/>
          <p:cNvSpPr>
            <a:spLocks noChangeShapeType="1"/>
          </p:cNvSpPr>
          <p:nvPr/>
        </p:nvSpPr>
        <p:spPr bwMode="auto">
          <a:xfrm>
            <a:off x="4643438" y="6583363"/>
            <a:ext cx="547687" cy="2746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1" name="Line 33"/>
          <p:cNvSpPr>
            <a:spLocks noChangeShapeType="1"/>
          </p:cNvSpPr>
          <p:nvPr/>
        </p:nvSpPr>
        <p:spPr bwMode="auto">
          <a:xfrm>
            <a:off x="5648325" y="3017838"/>
            <a:ext cx="9144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2" name="Line 34"/>
          <p:cNvSpPr>
            <a:spLocks noChangeShapeType="1"/>
          </p:cNvSpPr>
          <p:nvPr/>
        </p:nvSpPr>
        <p:spPr bwMode="auto">
          <a:xfrm flipV="1">
            <a:off x="4733925" y="3384550"/>
            <a:ext cx="1828800" cy="822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3" name="Line 35"/>
          <p:cNvSpPr>
            <a:spLocks noChangeShapeType="1"/>
          </p:cNvSpPr>
          <p:nvPr/>
        </p:nvSpPr>
        <p:spPr bwMode="auto">
          <a:xfrm>
            <a:off x="4733925" y="3384550"/>
            <a:ext cx="1920875" cy="822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4" name="Line 36"/>
          <p:cNvSpPr>
            <a:spLocks noChangeShapeType="1"/>
          </p:cNvSpPr>
          <p:nvPr/>
        </p:nvSpPr>
        <p:spPr bwMode="auto">
          <a:xfrm>
            <a:off x="4733925" y="5029200"/>
            <a:ext cx="1920875" cy="731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5" name="Line 37"/>
          <p:cNvSpPr>
            <a:spLocks noChangeShapeType="1"/>
          </p:cNvSpPr>
          <p:nvPr/>
        </p:nvSpPr>
        <p:spPr bwMode="auto">
          <a:xfrm>
            <a:off x="4733925" y="5851525"/>
            <a:ext cx="1828800" cy="731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6" name="Line 38"/>
          <p:cNvSpPr>
            <a:spLocks noChangeShapeType="1"/>
          </p:cNvSpPr>
          <p:nvPr/>
        </p:nvSpPr>
        <p:spPr bwMode="auto">
          <a:xfrm>
            <a:off x="4733925" y="4206875"/>
            <a:ext cx="1920875" cy="822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7" name="Line 39"/>
          <p:cNvSpPr>
            <a:spLocks noChangeShapeType="1"/>
          </p:cNvSpPr>
          <p:nvPr/>
        </p:nvSpPr>
        <p:spPr bwMode="auto">
          <a:xfrm flipV="1">
            <a:off x="4733925" y="5029200"/>
            <a:ext cx="1920875" cy="822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598" name="AutoShape 40"/>
          <p:cNvSpPr>
            <a:spLocks noChangeArrowheads="1"/>
          </p:cNvSpPr>
          <p:nvPr/>
        </p:nvSpPr>
        <p:spPr bwMode="auto">
          <a:xfrm>
            <a:off x="468313" y="3465513"/>
            <a:ext cx="1979612" cy="611187"/>
          </a:xfrm>
          <a:prstGeom prst="wedgeEllipseCallout">
            <a:avLst>
              <a:gd name="adj1" fmla="val -13514"/>
              <a:gd name="adj2" fmla="val 135454"/>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dzień wyceny opcji</a:t>
            </a:r>
          </a:p>
          <a:p>
            <a:pPr eaLnBrk="1" hangingPunct="1"/>
            <a:endParaRPr lang="pl-PL" altLang="pl-PL">
              <a:latin typeface="Arial" charset="0"/>
            </a:endParaRPr>
          </a:p>
        </p:txBody>
      </p:sp>
      <p:sp>
        <p:nvSpPr>
          <p:cNvPr id="24599" name="Line 42"/>
          <p:cNvSpPr>
            <a:spLocks noChangeShapeType="1"/>
          </p:cNvSpPr>
          <p:nvPr/>
        </p:nvSpPr>
        <p:spPr bwMode="auto">
          <a:xfrm>
            <a:off x="4716463" y="3213100"/>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600" name="Line 43"/>
          <p:cNvSpPr>
            <a:spLocks noChangeShapeType="1"/>
          </p:cNvSpPr>
          <p:nvPr/>
        </p:nvSpPr>
        <p:spPr bwMode="auto">
          <a:xfrm>
            <a:off x="4716463" y="39338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601" name="Line 44"/>
          <p:cNvSpPr>
            <a:spLocks noChangeShapeType="1"/>
          </p:cNvSpPr>
          <p:nvPr/>
        </p:nvSpPr>
        <p:spPr bwMode="auto">
          <a:xfrm>
            <a:off x="4716463" y="4724400"/>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602" name="Line 45"/>
          <p:cNvSpPr>
            <a:spLocks noChangeShapeType="1"/>
          </p:cNvSpPr>
          <p:nvPr/>
        </p:nvSpPr>
        <p:spPr bwMode="auto">
          <a:xfrm>
            <a:off x="4716463" y="558958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4603" name="Line 46"/>
          <p:cNvSpPr>
            <a:spLocks noChangeShapeType="1"/>
          </p:cNvSpPr>
          <p:nvPr/>
        </p:nvSpPr>
        <p:spPr bwMode="auto">
          <a:xfrm>
            <a:off x="4643438" y="638175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pic>
        <p:nvPicPr>
          <p:cNvPr id="24604" name="Picture 48" descr="http://1.bp.blogspot.com/_rteGwVEgML0/SohkKttk-7I/AAAAAAAACWs/fUo3ddJgb5Y/s400/cost-cu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619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C87FA83-1749-4D20-AB72-A0D56499BDF1}" type="slidenum">
              <a:rPr lang="pl-PL" altLang="pl-PL" smtClean="0"/>
              <a:pPr eaLnBrk="1" hangingPunct="1"/>
              <a:t>103</a:t>
            </a:fld>
            <a:endParaRPr lang="pl-PL" altLang="pl-PL" smtClean="0"/>
          </a:p>
        </p:txBody>
      </p:sp>
      <p:sp>
        <p:nvSpPr>
          <p:cNvPr id="25604" name="Rectangle 3"/>
          <p:cNvSpPr>
            <a:spLocks noGrp="1" noChangeArrowheads="1"/>
          </p:cNvSpPr>
          <p:nvPr>
            <p:ph type="body" idx="1"/>
          </p:nvPr>
        </p:nvSpPr>
        <p:spPr>
          <a:xfrm>
            <a:off x="539750" y="2017713"/>
            <a:ext cx="8415338" cy="4114800"/>
          </a:xfrm>
        </p:spPr>
        <p:txBody>
          <a:bodyPr/>
          <a:lstStyle/>
          <a:p>
            <a:pPr eaLnBrk="1" hangingPunct="1">
              <a:lnSpc>
                <a:spcPct val="80000"/>
              </a:lnSpc>
            </a:pPr>
            <a:r>
              <a:rPr lang="pl-PL" altLang="pl-PL" sz="1800" smtClean="0"/>
              <a:t>W tak rozrysowanym dendrycie zachowań cenowych akcji daje się określić miejsce w czasie i wartości ceny akcji, w których oczekujemy przejściowego wzrostu ceny wynikającego z oczekiwania na dywidendę. Poruszając się zgodnie z tą metodą do tyłu, czyli od przyszłości do teraźniejszości, jesteśmy w stanie określić wartość opcji w bieżącym momencie. Dlatego model ten może być stosowany dla opcji amerykańskich w  dowolnego typu instrumentach bazowych, także charakteryzujących się  nieciągłym premiowaniem. W szczególności - akcji spółek giełdowych.</a:t>
            </a:r>
          </a:p>
          <a:p>
            <a:pPr eaLnBrk="1" hangingPunct="1">
              <a:lnSpc>
                <a:spcPct val="80000"/>
              </a:lnSpc>
            </a:pPr>
            <a:r>
              <a:rPr lang="pl-PL" altLang="pl-PL" sz="1800" smtClean="0"/>
              <a:t>Model ten ma charakter nieciągły, a wiec przyjmujący skokowe zmiany wartości instrumentu bazowego w określonych odcinkach czasu. W praktyce ceny zmieniają się dość płynnie, w każdym razie okresów, w których mogą dokonać się zmiany jest niezwykle dużo (np., co 30 sekund). Chcąc przybliżyć model do rzeczywistości należałoby dokonać omawianych iteracji, jeśli nie nieskończoną – to bardzo wielką ilość razy. Dlatego też nie ustają poszukiwania satysfakcjonujących modeli ciągłych, które pozwolą wyznaczyć cenę opcji za pomocą jednego algorytmu.</a:t>
            </a:r>
          </a:p>
        </p:txBody>
      </p:sp>
      <p:pic>
        <p:nvPicPr>
          <p:cNvPr id="25605" name="Picture 5" descr="http://www.wozkidzieciece.pl/foto_plus/pegperego/duettesw/pozycj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normAutofit fontScale="90000"/>
          </a:bodyPr>
          <a:lstStyle/>
          <a:p>
            <a:pPr eaLnBrk="1" hangingPunct="1"/>
            <a:r>
              <a:rPr lang="pl-PL" altLang="pl-PL" dirty="0" smtClean="0"/>
              <a:t>Model dwumianowy. Podsumowanie</a:t>
            </a:r>
          </a:p>
        </p:txBody>
      </p:sp>
    </p:spTree>
    <p:extLst>
      <p:ext uri="{BB962C8B-B14F-4D97-AF65-F5344CB8AC3E}">
        <p14:creationId xmlns:p14="http://schemas.microsoft.com/office/powerpoint/2010/main" val="32371228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7A8923B-0C4B-421A-8AEC-8824E7BF9468}" type="slidenum">
              <a:rPr lang="pl-PL" altLang="pl-PL" smtClean="0"/>
              <a:pPr eaLnBrk="1" hangingPunct="1"/>
              <a:t>104</a:t>
            </a:fld>
            <a:endParaRPr lang="pl-PL" altLang="pl-PL" smtClean="0"/>
          </a:p>
        </p:txBody>
      </p:sp>
      <p:sp>
        <p:nvSpPr>
          <p:cNvPr id="26627" name="Rectangle 2"/>
          <p:cNvSpPr>
            <a:spLocks noGrp="1" noChangeArrowheads="1"/>
          </p:cNvSpPr>
          <p:nvPr>
            <p:ph type="title"/>
          </p:nvPr>
        </p:nvSpPr>
        <p:spPr>
          <a:xfrm>
            <a:off x="914400" y="152400"/>
            <a:ext cx="4038600" cy="1462088"/>
          </a:xfrm>
        </p:spPr>
        <p:txBody>
          <a:bodyPr/>
          <a:lstStyle/>
          <a:p>
            <a:pPr eaLnBrk="1" hangingPunct="1"/>
            <a:r>
              <a:rPr lang="en-GB" altLang="pl-PL" b="1" smtClean="0"/>
              <a:t>Model Blacka -Scholesa</a:t>
            </a:r>
            <a:r>
              <a:rPr lang="en-GB" altLang="pl-PL" smtClean="0"/>
              <a:t> </a:t>
            </a:r>
            <a:endParaRPr lang="pl-PL" altLang="pl-PL" smtClean="0"/>
          </a:p>
        </p:txBody>
      </p:sp>
      <p:sp>
        <p:nvSpPr>
          <p:cNvPr id="26628" name="Rectangle 3"/>
          <p:cNvSpPr>
            <a:spLocks noGrp="1" noChangeArrowheads="1"/>
          </p:cNvSpPr>
          <p:nvPr>
            <p:ph type="body" idx="1"/>
          </p:nvPr>
        </p:nvSpPr>
        <p:spPr>
          <a:xfrm>
            <a:off x="609600" y="2362200"/>
            <a:ext cx="7772400" cy="4114800"/>
          </a:xfrm>
        </p:spPr>
        <p:txBody>
          <a:bodyPr/>
          <a:lstStyle/>
          <a:p>
            <a:pPr eaLnBrk="1" hangingPunct="1">
              <a:lnSpc>
                <a:spcPct val="80000"/>
              </a:lnSpc>
            </a:pPr>
            <a:r>
              <a:rPr lang="pl-PL" altLang="pl-PL" sz="1800" smtClean="0"/>
              <a:t>Przyjęto dwa podstawowe, z matematycznego punktu widzenia, założenia:</a:t>
            </a:r>
          </a:p>
          <a:p>
            <a:pPr eaLnBrk="1" hangingPunct="1">
              <a:lnSpc>
                <a:spcPct val="80000"/>
              </a:lnSpc>
              <a:buFont typeface="Wingdings" pitchFamily="2" charset="2"/>
              <a:buNone/>
            </a:pPr>
            <a:r>
              <a:rPr lang="pl-PL" altLang="pl-PL" sz="1800" smtClean="0"/>
              <a:t>	- zmiany rentowności cen z akcji są losowe i dają się opisać funkcją gęstości rozkładu normalnego prawdopodobieństwa</a:t>
            </a:r>
          </a:p>
          <a:p>
            <a:pPr eaLnBrk="1" hangingPunct="1">
              <a:lnSpc>
                <a:spcPct val="80000"/>
              </a:lnSpc>
              <a:buFont typeface="Wingdings" pitchFamily="2" charset="2"/>
              <a:buNone/>
            </a:pPr>
            <a:r>
              <a:rPr lang="pl-PL" altLang="pl-PL" sz="1800" smtClean="0"/>
              <a:t>	- jednostkowe zmiany wartości akcji są nieskończenie małe i następują w nieskończenie krótkich okresach.</a:t>
            </a:r>
          </a:p>
          <a:p>
            <a:pPr eaLnBrk="1" hangingPunct="1">
              <a:lnSpc>
                <a:spcPct val="80000"/>
              </a:lnSpc>
            </a:pPr>
            <a:r>
              <a:rPr lang="pl-PL" altLang="pl-PL" sz="1800" smtClean="0"/>
              <a:t>Niezbędne stały się także inne, istotne ekonomicznie założenia upraszczające:</a:t>
            </a:r>
          </a:p>
          <a:p>
            <a:pPr eaLnBrk="1" hangingPunct="1">
              <a:lnSpc>
                <a:spcPct val="80000"/>
              </a:lnSpc>
              <a:buFont typeface="Wingdings" pitchFamily="2" charset="2"/>
              <a:buNone/>
            </a:pPr>
            <a:r>
              <a:rPr lang="pl-PL" altLang="pl-PL" sz="1800" smtClean="0"/>
              <a:t>	- wszystkie koszty transakcyjne oraz podatki są pomijane, a papiery wartościowe są doskonale podzielne</a:t>
            </a:r>
            <a:endParaRPr lang="pl-PL" altLang="pl-PL" sz="1800" b="1" smtClean="0"/>
          </a:p>
          <a:p>
            <a:pPr eaLnBrk="1" hangingPunct="1">
              <a:lnSpc>
                <a:spcPct val="80000"/>
              </a:lnSpc>
              <a:buFont typeface="Wingdings" pitchFamily="2" charset="2"/>
              <a:buNone/>
            </a:pPr>
            <a:r>
              <a:rPr lang="pl-PL" altLang="pl-PL" sz="1800" b="1" smtClean="0"/>
              <a:t>	- </a:t>
            </a:r>
            <a:r>
              <a:rPr lang="pl-PL" altLang="pl-PL" sz="1800" smtClean="0"/>
              <a:t> w okresie ważności opcji instrumenty bazowe danego kontraktu nie przynoszą dywidend</a:t>
            </a:r>
            <a:endParaRPr lang="pl-PL" altLang="pl-PL" sz="1800" b="1" smtClean="0"/>
          </a:p>
          <a:p>
            <a:pPr eaLnBrk="1" hangingPunct="1">
              <a:lnSpc>
                <a:spcPct val="80000"/>
              </a:lnSpc>
              <a:buFont typeface="Wingdings" pitchFamily="2" charset="2"/>
              <a:buNone/>
            </a:pPr>
            <a:r>
              <a:rPr lang="pl-PL" altLang="pl-PL" sz="1800" b="1" smtClean="0"/>
              <a:t>	- </a:t>
            </a:r>
            <a:r>
              <a:rPr lang="pl-PL" altLang="pl-PL" sz="1800" smtClean="0"/>
              <a:t> nie istnieją możliwości pozbawionego ryzyka arbitrażu</a:t>
            </a:r>
            <a:endParaRPr lang="pl-PL" altLang="pl-PL" sz="1800" b="1" smtClean="0"/>
          </a:p>
          <a:p>
            <a:pPr eaLnBrk="1" hangingPunct="1">
              <a:lnSpc>
                <a:spcPct val="80000"/>
              </a:lnSpc>
              <a:buFont typeface="Wingdings" pitchFamily="2" charset="2"/>
              <a:buNone/>
            </a:pPr>
            <a:r>
              <a:rPr lang="pl-PL" altLang="pl-PL" sz="1800" b="1" smtClean="0"/>
              <a:t>	- </a:t>
            </a:r>
            <a:r>
              <a:rPr lang="pl-PL" altLang="pl-PL" sz="1800" smtClean="0"/>
              <a:t>obrót papierami wartościowymi jest ciągły</a:t>
            </a:r>
            <a:endParaRPr lang="pl-PL" altLang="pl-PL" sz="1800" b="1" smtClean="0"/>
          </a:p>
          <a:p>
            <a:pPr eaLnBrk="1" hangingPunct="1">
              <a:lnSpc>
                <a:spcPct val="80000"/>
              </a:lnSpc>
              <a:buFont typeface="Wingdings" pitchFamily="2" charset="2"/>
              <a:buNone/>
            </a:pPr>
            <a:r>
              <a:rPr lang="pl-PL" altLang="pl-PL" sz="1800" b="1" smtClean="0"/>
              <a:t>	- </a:t>
            </a:r>
            <a:r>
              <a:rPr lang="pl-PL" altLang="pl-PL" sz="1800" smtClean="0"/>
              <a:t>uczestnicy rynku mogą pożyczać i inwestować środki według tej samej wolnej od ryzyka stopy procentowej</a:t>
            </a:r>
            <a:endParaRPr lang="pl-PL" altLang="pl-PL" sz="1800" b="1" smtClean="0"/>
          </a:p>
          <a:p>
            <a:pPr eaLnBrk="1" hangingPunct="1">
              <a:lnSpc>
                <a:spcPct val="80000"/>
              </a:lnSpc>
              <a:buFont typeface="Wingdings" pitchFamily="2" charset="2"/>
              <a:buNone/>
            </a:pPr>
            <a:r>
              <a:rPr lang="pl-PL" altLang="pl-PL" sz="1800" b="1" smtClean="0"/>
              <a:t>	-</a:t>
            </a:r>
            <a:r>
              <a:rPr lang="pl-PL" altLang="pl-PL" sz="1800" smtClean="0"/>
              <a:t> krótkoterminowa wolna od ryzyka stopa procentowa r jest stała.</a:t>
            </a:r>
          </a:p>
        </p:txBody>
      </p:sp>
      <p:pic>
        <p:nvPicPr>
          <p:cNvPr id="26629" name="Picture 5" descr="http://1.bp.blogspot.com/_KZxVxmfWsYo/R-l-YowP4hI/AAAAAAAAB5Q/Ey29qSOUTbM/s400/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1836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DA50728-4792-4A9B-9366-7DBF6841E092}" type="slidenum">
              <a:rPr lang="pl-PL" altLang="pl-PL" smtClean="0"/>
              <a:pPr eaLnBrk="1" hangingPunct="1"/>
              <a:t>105</a:t>
            </a:fld>
            <a:endParaRPr lang="pl-PL" altLang="pl-PL" smtClean="0"/>
          </a:p>
        </p:txBody>
      </p:sp>
      <p:sp>
        <p:nvSpPr>
          <p:cNvPr id="276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27652" name="Object 4"/>
          <p:cNvGraphicFramePr>
            <a:graphicFrameLocks noChangeAspect="1"/>
          </p:cNvGraphicFramePr>
          <p:nvPr/>
        </p:nvGraphicFramePr>
        <p:xfrm>
          <a:off x="571500" y="5786438"/>
          <a:ext cx="3168650" cy="792162"/>
        </p:xfrm>
        <a:graphic>
          <a:graphicData uri="http://schemas.openxmlformats.org/presentationml/2006/ole">
            <mc:AlternateContent xmlns:mc="http://schemas.openxmlformats.org/markup-compatibility/2006">
              <mc:Choice xmlns:v="urn:schemas-microsoft-com:vml" Requires="v">
                <p:oleObj spid="_x0000_s13322" name="Równanie" r:id="rId3" imgW="1739900" imgH="444500" progId="Equation.3">
                  <p:embed/>
                </p:oleObj>
              </mc:Choice>
              <mc:Fallback>
                <p:oleObj name="Równanie" r:id="rId3" imgW="17399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786438"/>
                        <a:ext cx="3168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Text Box 6"/>
          <p:cNvSpPr txBox="1">
            <a:spLocks noChangeArrowheads="1"/>
          </p:cNvSpPr>
          <p:nvPr/>
        </p:nvSpPr>
        <p:spPr bwMode="auto">
          <a:xfrm>
            <a:off x="4211638" y="5949950"/>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de-DE" altLang="pl-PL" sz="2000">
                <a:latin typeface="Arial" charset="0"/>
              </a:rPr>
              <a:t>d</a:t>
            </a:r>
            <a:r>
              <a:rPr lang="de-DE" altLang="pl-PL" sz="2000" baseline="-25000">
                <a:latin typeface="Arial" charset="0"/>
              </a:rPr>
              <a:t>2</a:t>
            </a:r>
            <a:r>
              <a:rPr lang="de-DE" altLang="pl-PL" sz="2000">
                <a:latin typeface="Arial" charset="0"/>
              </a:rPr>
              <a:t>  = d</a:t>
            </a:r>
            <a:r>
              <a:rPr lang="de-DE" altLang="pl-PL" sz="2000" baseline="-25000">
                <a:latin typeface="Arial" charset="0"/>
              </a:rPr>
              <a:t>1</a:t>
            </a:r>
            <a:r>
              <a:rPr lang="de-DE" altLang="pl-PL" sz="2000">
                <a:latin typeface="Arial" charset="0"/>
              </a:rPr>
              <a:t> - </a:t>
            </a:r>
            <a:r>
              <a:rPr lang="pl-PL" altLang="pl-PL" sz="2000">
                <a:latin typeface="Arial" charset="0"/>
                <a:sym typeface="Symbol" pitchFamily="18" charset="2"/>
              </a:rPr>
              <a:t></a:t>
            </a:r>
            <a:r>
              <a:rPr lang="de-DE" altLang="pl-PL" sz="2000">
                <a:latin typeface="Arial" charset="0"/>
              </a:rPr>
              <a:t>t</a:t>
            </a:r>
            <a:r>
              <a:rPr lang="de-DE" altLang="pl-PL">
                <a:latin typeface="Arial" charset="0"/>
              </a:rPr>
              <a:t> 		</a:t>
            </a:r>
            <a:r>
              <a:rPr lang="pl-PL" altLang="pl-PL">
                <a:latin typeface="Arial" charset="0"/>
              </a:rPr>
              <a:t> </a:t>
            </a:r>
          </a:p>
        </p:txBody>
      </p:sp>
      <p:pic>
        <p:nvPicPr>
          <p:cNvPr id="27654" name="Picture 8" descr="http://www.stecasolar.com/data/media/3125_Sackkarre_mipan_9482880_web_15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0"/>
            <a:ext cx="1714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3"/>
          <p:cNvSpPr>
            <a:spLocks noGrp="1" noChangeArrowheads="1"/>
          </p:cNvSpPr>
          <p:nvPr>
            <p:ph type="body" idx="1"/>
          </p:nvPr>
        </p:nvSpPr>
        <p:spPr>
          <a:xfrm>
            <a:off x="395288" y="1989138"/>
            <a:ext cx="8291512" cy="3557587"/>
          </a:xfrm>
        </p:spPr>
        <p:txBody>
          <a:bodyPr/>
          <a:lstStyle/>
          <a:p>
            <a:pPr eaLnBrk="1" hangingPunct="1">
              <a:lnSpc>
                <a:spcPct val="80000"/>
              </a:lnSpc>
            </a:pPr>
            <a:r>
              <a:rPr lang="pl-PL" altLang="pl-PL" sz="2000" smtClean="0"/>
              <a:t>Dla europejskich opcji kupna i sprzedaży cena opcji na akcji  spółek, dla których nie wypłaca się dywidendy, równanie Blacka - Scholesa przedstawia się w sposób następujący:</a:t>
            </a:r>
          </a:p>
          <a:p>
            <a:pPr eaLnBrk="1" hangingPunct="1">
              <a:lnSpc>
                <a:spcPct val="80000"/>
              </a:lnSpc>
            </a:pPr>
            <a:r>
              <a:rPr lang="pl-PL" altLang="pl-PL" sz="2000" smtClean="0"/>
              <a:t>Dla opcji kupna jej cena </a:t>
            </a:r>
            <a:r>
              <a:rPr lang="pl-PL" altLang="pl-PL" sz="2000" i="1" smtClean="0"/>
              <a:t>c</a:t>
            </a:r>
            <a:r>
              <a:rPr lang="pl-PL" altLang="pl-PL" sz="2000" smtClean="0"/>
              <a:t> jest określona wzorem:</a:t>
            </a:r>
          </a:p>
          <a:p>
            <a:pPr eaLnBrk="1" hangingPunct="1">
              <a:lnSpc>
                <a:spcPct val="80000"/>
              </a:lnSpc>
            </a:pPr>
            <a:endParaRPr lang="pl-PL" altLang="pl-PL" sz="2000" smtClean="0"/>
          </a:p>
          <a:p>
            <a:pPr algn="ctr" eaLnBrk="1" hangingPunct="1">
              <a:lnSpc>
                <a:spcPct val="80000"/>
              </a:lnSpc>
              <a:buFont typeface="Wingdings" pitchFamily="2" charset="2"/>
              <a:buNone/>
            </a:pPr>
            <a:r>
              <a:rPr lang="pl-PL" altLang="pl-PL" sz="2000" smtClean="0"/>
              <a:t>	c = SN (d</a:t>
            </a:r>
            <a:r>
              <a:rPr lang="pl-PL" altLang="pl-PL" sz="2000" baseline="-25000" smtClean="0"/>
              <a:t>1</a:t>
            </a:r>
            <a:r>
              <a:rPr lang="pl-PL" altLang="pl-PL" sz="2000" smtClean="0"/>
              <a:t>) – Xe</a:t>
            </a:r>
            <a:r>
              <a:rPr lang="pl-PL" altLang="pl-PL" sz="2000" baseline="30000" smtClean="0"/>
              <a:t>-rt</a:t>
            </a:r>
            <a:r>
              <a:rPr lang="pl-PL" altLang="pl-PL" sz="2000" smtClean="0"/>
              <a:t>N (d</a:t>
            </a:r>
            <a:r>
              <a:rPr lang="pl-PL" altLang="pl-PL" sz="2000" baseline="-25000" smtClean="0"/>
              <a:t>2</a:t>
            </a:r>
            <a:r>
              <a:rPr lang="pl-PL" altLang="pl-PL" sz="2000" smtClean="0"/>
              <a:t>) </a:t>
            </a:r>
          </a:p>
          <a:p>
            <a:pPr eaLnBrk="1" hangingPunct="1">
              <a:lnSpc>
                <a:spcPct val="80000"/>
              </a:lnSpc>
            </a:pPr>
            <a:r>
              <a:rPr lang="pl-PL" altLang="pl-PL" sz="2000" smtClean="0"/>
              <a:t>Ten sam model dla opcji sprzedaży </a:t>
            </a:r>
            <a:r>
              <a:rPr lang="pl-PL" altLang="pl-PL" sz="2000" i="1" smtClean="0"/>
              <a:t>p</a:t>
            </a:r>
            <a:r>
              <a:rPr lang="pl-PL" altLang="pl-PL" sz="2000" smtClean="0"/>
              <a:t> określa jej wartość następująco</a:t>
            </a:r>
          </a:p>
          <a:p>
            <a:pPr eaLnBrk="1" hangingPunct="1">
              <a:lnSpc>
                <a:spcPct val="80000"/>
              </a:lnSpc>
            </a:pPr>
            <a:endParaRPr lang="pl-PL" altLang="pl-PL" sz="2000" smtClean="0"/>
          </a:p>
          <a:p>
            <a:pPr algn="ctr" eaLnBrk="1" hangingPunct="1">
              <a:lnSpc>
                <a:spcPct val="80000"/>
              </a:lnSpc>
              <a:buFont typeface="Wingdings" pitchFamily="2" charset="2"/>
              <a:buNone/>
            </a:pPr>
            <a:r>
              <a:rPr lang="pl-PL" altLang="pl-PL" sz="2000" smtClean="0"/>
              <a:t>	p = p = Xe</a:t>
            </a:r>
            <a:r>
              <a:rPr lang="pl-PL" altLang="pl-PL" sz="2000" baseline="30000" smtClean="0"/>
              <a:t>-rt</a:t>
            </a:r>
            <a:r>
              <a:rPr lang="pl-PL" altLang="pl-PL" sz="2000" smtClean="0"/>
              <a:t> (N(1-d</a:t>
            </a:r>
            <a:r>
              <a:rPr lang="pl-PL" altLang="pl-PL" sz="2000" baseline="-25000" smtClean="0"/>
              <a:t>2</a:t>
            </a:r>
            <a:r>
              <a:rPr lang="pl-PL" altLang="pl-PL" sz="2000" smtClean="0"/>
              <a:t>))-SN(1-d</a:t>
            </a:r>
            <a:r>
              <a:rPr lang="pl-PL" altLang="pl-PL" sz="2000" baseline="-25000" smtClean="0"/>
              <a:t>1</a:t>
            </a:r>
            <a:r>
              <a:rPr lang="pl-PL" altLang="pl-PL" sz="2000" smtClean="0"/>
              <a:t>) </a:t>
            </a:r>
          </a:p>
          <a:p>
            <a:pPr eaLnBrk="1" hangingPunct="1">
              <a:lnSpc>
                <a:spcPct val="80000"/>
              </a:lnSpc>
              <a:buFont typeface="Wingdings" pitchFamily="2" charset="2"/>
              <a:buNone/>
            </a:pPr>
            <a:r>
              <a:rPr lang="pl-PL" altLang="pl-PL" sz="2000" smtClean="0"/>
              <a:t>	gdzie</a:t>
            </a:r>
          </a:p>
          <a:p>
            <a:pPr eaLnBrk="1" hangingPunct="1">
              <a:lnSpc>
                <a:spcPct val="80000"/>
              </a:lnSpc>
              <a:buFont typeface="Wingdings" pitchFamily="2" charset="2"/>
              <a:buNone/>
            </a:pPr>
            <a:r>
              <a:rPr lang="pl-PL" altLang="pl-PL" sz="2000" smtClean="0"/>
              <a:t>		N (d</a:t>
            </a:r>
            <a:r>
              <a:rPr lang="pl-PL" altLang="pl-PL" sz="2000" baseline="-25000" smtClean="0"/>
              <a:t>1</a:t>
            </a:r>
            <a:r>
              <a:rPr lang="pl-PL" altLang="pl-PL" sz="2000" smtClean="0"/>
              <a:t>), N (d</a:t>
            </a:r>
            <a:r>
              <a:rPr lang="pl-PL" altLang="pl-PL" sz="2000" baseline="-25000" smtClean="0"/>
              <a:t>2</a:t>
            </a:r>
            <a:r>
              <a:rPr lang="pl-PL" altLang="pl-PL" sz="2000" smtClean="0"/>
              <a:t>) są wartością dystrybuanty rozkładu normalnego w punkcie d</a:t>
            </a:r>
            <a:r>
              <a:rPr lang="pl-PL" altLang="pl-PL" sz="2000" baseline="-25000" smtClean="0"/>
              <a:t>1</a:t>
            </a:r>
            <a:r>
              <a:rPr lang="pl-PL" altLang="pl-PL" sz="2000" smtClean="0"/>
              <a:t>,</a:t>
            </a:r>
            <a:r>
              <a:rPr lang="pl-PL" altLang="pl-PL" sz="2000" baseline="-25000" smtClean="0"/>
              <a:t> </a:t>
            </a:r>
            <a:r>
              <a:rPr lang="pl-PL" altLang="pl-PL" sz="2000" smtClean="0"/>
              <a:t>d</a:t>
            </a:r>
            <a:r>
              <a:rPr lang="pl-PL" altLang="pl-PL" sz="2000" baseline="-25000" smtClean="0"/>
              <a:t>2</a:t>
            </a:r>
            <a:endParaRPr lang="pl-PL" altLang="pl-PL" sz="2000" smtClean="0"/>
          </a:p>
          <a:p>
            <a:pPr eaLnBrk="1" hangingPunct="1">
              <a:lnSpc>
                <a:spcPct val="80000"/>
              </a:lnSpc>
              <a:buFont typeface="Wingdings" pitchFamily="2" charset="2"/>
              <a:buNone/>
            </a:pPr>
            <a:endParaRPr lang="pl-PL" altLang="pl-PL" sz="2000" smtClean="0"/>
          </a:p>
        </p:txBody>
      </p:sp>
      <p:sp>
        <p:nvSpPr>
          <p:cNvPr id="27656" name="Rectangle 2"/>
          <p:cNvSpPr>
            <a:spLocks noGrp="1" noChangeArrowheads="1"/>
          </p:cNvSpPr>
          <p:nvPr>
            <p:ph type="title"/>
          </p:nvPr>
        </p:nvSpPr>
        <p:spPr/>
        <p:txBody>
          <a:bodyPr/>
          <a:lstStyle/>
          <a:p>
            <a:pPr eaLnBrk="1" hangingPunct="1"/>
            <a:r>
              <a:rPr lang="en-GB" altLang="pl-PL" b="1" smtClean="0"/>
              <a:t>Model Blacka –Scholesa</a:t>
            </a:r>
            <a:r>
              <a:rPr lang="pl-PL" altLang="pl-PL" b="1" smtClean="0"/>
              <a:t> cd.</a:t>
            </a:r>
          </a:p>
        </p:txBody>
      </p:sp>
    </p:spTree>
    <p:extLst>
      <p:ext uri="{BB962C8B-B14F-4D97-AF65-F5344CB8AC3E}">
        <p14:creationId xmlns:p14="http://schemas.microsoft.com/office/powerpoint/2010/main" val="37136782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19CC03E-7384-48D7-8575-769A8377F20C}" type="slidenum">
              <a:rPr lang="pl-PL" altLang="pl-PL" smtClean="0"/>
              <a:pPr eaLnBrk="1" hangingPunct="1"/>
              <a:t>106</a:t>
            </a:fld>
            <a:endParaRPr lang="pl-PL" altLang="pl-PL" smtClean="0"/>
          </a:p>
        </p:txBody>
      </p:sp>
      <p:pic>
        <p:nvPicPr>
          <p:cNvPr id="28675" name="Picture 5" descr="http://www.tenthplanet.in/main/img_1216563634_14923_1216826675_mod_200_169.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0"/>
            <a:ext cx="2209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p:txBody>
          <a:bodyPr/>
          <a:lstStyle/>
          <a:p>
            <a:pPr eaLnBrk="1" hangingPunct="1"/>
            <a:r>
              <a:rPr lang="en-GB" altLang="pl-PL" b="1" smtClean="0"/>
              <a:t>Model Blacka –Scholesa</a:t>
            </a:r>
            <a:r>
              <a:rPr lang="pl-PL" altLang="pl-PL" b="1" smtClean="0"/>
              <a:t> cd.</a:t>
            </a:r>
          </a:p>
        </p:txBody>
      </p:sp>
      <p:sp>
        <p:nvSpPr>
          <p:cNvPr id="28677" name="Rectangle 3"/>
          <p:cNvSpPr>
            <a:spLocks noGrp="1" noChangeArrowheads="1"/>
          </p:cNvSpPr>
          <p:nvPr>
            <p:ph type="body" idx="1"/>
          </p:nvPr>
        </p:nvSpPr>
        <p:spPr/>
        <p:txBody>
          <a:bodyPr/>
          <a:lstStyle/>
          <a:p>
            <a:pPr eaLnBrk="1" hangingPunct="1">
              <a:lnSpc>
                <a:spcPct val="80000"/>
              </a:lnSpc>
            </a:pPr>
            <a:r>
              <a:rPr lang="pl-PL" altLang="pl-PL" sz="1800" dirty="0" smtClean="0"/>
              <a:t>Ponieważ ceny amerykańskich opcji kupna są w przypadku spółek nie wypłacających dywidendy praktycznie bardzo bliskie cenie opcji europejskich, do określania ich premii możemy zastosować powyższy wzór bez obawy o znaczące błędy. Niestety nie ma jednak dokładnego wzoru (są przybliżone), który określałby wartość amerykańskich opcji sprzedaży dla akcji z wypłatą dywidendy.</a:t>
            </a:r>
          </a:p>
          <a:p>
            <a:pPr eaLnBrk="1" hangingPunct="1">
              <a:lnSpc>
                <a:spcPct val="80000"/>
              </a:lnSpc>
            </a:pPr>
            <a:r>
              <a:rPr lang="pl-PL" altLang="pl-PL" sz="1800" dirty="0" smtClean="0"/>
              <a:t>Należy zaznaczyć, iż formuła Blacka- </a:t>
            </a:r>
            <a:r>
              <a:rPr lang="pl-PL" altLang="pl-PL" sz="1800" dirty="0" err="1" smtClean="0"/>
              <a:t>Scholesa</a:t>
            </a:r>
            <a:r>
              <a:rPr lang="pl-PL" altLang="pl-PL" sz="1800" dirty="0" smtClean="0"/>
              <a:t> jest poprawna jedynie w sytuacjach, gdy krótkoterminowa stopa procentowa r jest stała. W praktyce formuła ta przyjmowana jest w taki sposób, że stopa procentowa jest równa wolnej stopie od ryzyka stopie dla inwestycji trwającej przez okres t. </a:t>
            </a:r>
          </a:p>
          <a:p>
            <a:pPr eaLnBrk="1" hangingPunct="1">
              <a:lnSpc>
                <a:spcPct val="80000"/>
              </a:lnSpc>
            </a:pPr>
            <a:r>
              <a:rPr lang="pl-PL" altLang="pl-PL" sz="1800" dirty="0" smtClean="0"/>
              <a:t>Korzystając z tego wzoru np. dla obliczenia cen trzymiesięcznej opcji na 1000 uncji złota, przy aktualne cenie 345 USD za </a:t>
            </a:r>
            <a:r>
              <a:rPr lang="pl-PL" altLang="pl-PL" sz="1800" dirty="0" err="1" smtClean="0"/>
              <a:t>troy</a:t>
            </a:r>
            <a:r>
              <a:rPr lang="pl-PL" altLang="pl-PL" sz="1800" dirty="0" smtClean="0"/>
              <a:t>-uncję i cenie wykonania 350 USD oraz stopie bez ryzyka 6%, otrzymujemy cenę opcji kupna 5115,51 USD, sprzedażowej 3253,66. Gdy cenę wykonania określimy na poziomie 360 USD, otrzymamy parę: kupna – 1351,72 USD, sprzedaży – 9293, 15 zł.</a:t>
            </a:r>
          </a:p>
        </p:txBody>
      </p:sp>
    </p:spTree>
    <p:extLst>
      <p:ext uri="{BB962C8B-B14F-4D97-AF65-F5344CB8AC3E}">
        <p14:creationId xmlns:p14="http://schemas.microsoft.com/office/powerpoint/2010/main" val="39727210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5" b="20372"/>
          <a:stretch/>
        </p:blipFill>
        <p:spPr bwMode="auto">
          <a:xfrm>
            <a:off x="6732240" y="1049338"/>
            <a:ext cx="2046510" cy="167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457200" y="274638"/>
            <a:ext cx="8435280" cy="1143000"/>
          </a:xfrm>
        </p:spPr>
        <p:txBody>
          <a:bodyPr>
            <a:normAutofit fontScale="90000"/>
          </a:bodyPr>
          <a:lstStyle/>
          <a:p>
            <a:r>
              <a:rPr lang="pl-PL" dirty="0" smtClean="0"/>
              <a:t>Rozkłady ryzyka (prawdopodobieństwa)</a:t>
            </a:r>
            <a:endParaRPr lang="pl-PL" dirty="0"/>
          </a:p>
        </p:txBody>
      </p:sp>
      <p:sp>
        <p:nvSpPr>
          <p:cNvPr id="3" name="Symbol zastępczy zawartości 2"/>
          <p:cNvSpPr>
            <a:spLocks noGrp="1"/>
          </p:cNvSpPr>
          <p:nvPr>
            <p:ph idx="1"/>
          </p:nvPr>
        </p:nvSpPr>
        <p:spPr/>
        <p:txBody>
          <a:bodyPr>
            <a:normAutofit fontScale="92500"/>
          </a:bodyPr>
          <a:lstStyle/>
          <a:p>
            <a:r>
              <a:rPr lang="pl-PL" dirty="0" smtClean="0"/>
              <a:t>Podstawowym jest rozkład normalny, </a:t>
            </a:r>
            <a:r>
              <a:rPr lang="pl-PL" dirty="0" smtClean="0">
                <a:solidFill>
                  <a:schemeClr val="bg2"/>
                </a:solidFill>
              </a:rPr>
              <a:t>choć w </a:t>
            </a:r>
            <a:r>
              <a:rPr lang="pl-PL" dirty="0" smtClean="0"/>
              <a:t>przypadku rynku finansowego nie do k</a:t>
            </a:r>
            <a:r>
              <a:rPr lang="pl-PL" dirty="0" smtClean="0">
                <a:solidFill>
                  <a:schemeClr val="bg1"/>
                </a:solidFill>
              </a:rPr>
              <a:t>ońca</a:t>
            </a:r>
            <a:r>
              <a:rPr lang="pl-PL" dirty="0" smtClean="0"/>
              <a:t> odpowiada rozkładowi rzeczywistemu </a:t>
            </a:r>
          </a:p>
          <a:p>
            <a:r>
              <a:rPr lang="pl-PL" dirty="0" smtClean="0"/>
              <a:t>W ograniczonym zakresie stosuje się rozkłady t-Studenta (o niskiej liczbie stopni swobody) oraz rozkład logarytmiczno-normalny</a:t>
            </a:r>
          </a:p>
          <a:p>
            <a:r>
              <a:rPr lang="pl-PL" dirty="0" smtClean="0"/>
              <a:t>W przypadku, gdy instrument bazowy ma charakter binarny (lub skokowy), stosować można rozkłady właściwe dla zmiennych dyskretnych</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solidFill>
                  <a:prstClr val="black">
                    <a:tint val="75000"/>
                  </a:prstClr>
                </a:solidFill>
              </a:rPr>
              <a:pPr/>
              <a:t>107</a:t>
            </a:fld>
            <a:endParaRPr lang="pl-PL">
              <a:solidFill>
                <a:prstClr val="black">
                  <a:tint val="75000"/>
                </a:prstClr>
              </a:solidFill>
            </a:endParaRPr>
          </a:p>
        </p:txBody>
      </p:sp>
    </p:spTree>
    <p:extLst>
      <p:ext uri="{BB962C8B-B14F-4D97-AF65-F5344CB8AC3E}">
        <p14:creationId xmlns:p14="http://schemas.microsoft.com/office/powerpoint/2010/main" val="1731733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Rozkład Normalny</a:t>
            </a:r>
            <a:endParaRPr lang="pl-PL" dirty="0"/>
          </a:p>
        </p:txBody>
      </p:sp>
      <p:grpSp>
        <p:nvGrpSpPr>
          <p:cNvPr id="4" name="Group 58"/>
          <p:cNvGrpSpPr>
            <a:grpSpLocks/>
          </p:cNvGrpSpPr>
          <p:nvPr/>
        </p:nvGrpSpPr>
        <p:grpSpPr bwMode="auto">
          <a:xfrm>
            <a:off x="539750" y="1557338"/>
            <a:ext cx="7488238" cy="4895850"/>
            <a:chOff x="340" y="981"/>
            <a:chExt cx="4717" cy="3084"/>
          </a:xfrm>
        </p:grpSpPr>
        <p:sp>
          <p:nvSpPr>
            <p:cNvPr id="5" name="Line 4"/>
            <p:cNvSpPr>
              <a:spLocks noChangeShapeType="1"/>
            </p:cNvSpPr>
            <p:nvPr/>
          </p:nvSpPr>
          <p:spPr bwMode="auto">
            <a:xfrm>
              <a:off x="340" y="1117"/>
              <a:ext cx="0" cy="263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pl-PL" kern="0" smtClean="0">
                <a:solidFill>
                  <a:srgbClr val="000000"/>
                </a:solidFill>
                <a:latin typeface="Tahoma" pitchFamily="34" charset="0"/>
              </a:endParaRPr>
            </a:p>
          </p:txBody>
        </p:sp>
        <p:sp>
          <p:nvSpPr>
            <p:cNvPr id="6" name="Line 6"/>
            <p:cNvSpPr>
              <a:spLocks noChangeShapeType="1"/>
            </p:cNvSpPr>
            <p:nvPr/>
          </p:nvSpPr>
          <p:spPr bwMode="auto">
            <a:xfrm>
              <a:off x="2699" y="981"/>
              <a:ext cx="0" cy="30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pl-PL" kern="0" smtClean="0">
                <a:solidFill>
                  <a:srgbClr val="000000"/>
                </a:solidFill>
                <a:latin typeface="Tahoma" pitchFamily="34" charset="0"/>
              </a:endParaRPr>
            </a:p>
          </p:txBody>
        </p:sp>
        <p:sp>
          <p:nvSpPr>
            <p:cNvPr id="7" name="Freeform 24"/>
            <p:cNvSpPr>
              <a:spLocks/>
            </p:cNvSpPr>
            <p:nvPr/>
          </p:nvSpPr>
          <p:spPr bwMode="auto">
            <a:xfrm>
              <a:off x="385" y="1199"/>
              <a:ext cx="4672" cy="2556"/>
            </a:xfrm>
            <a:custGeom>
              <a:avLst/>
              <a:gdLst>
                <a:gd name="T0" fmla="*/ 0 w 4582"/>
                <a:gd name="T1" fmla="*/ 2549 h 2556"/>
                <a:gd name="T2" fmla="*/ 499 w 4582"/>
                <a:gd name="T3" fmla="*/ 2458 h 2556"/>
                <a:gd name="T4" fmla="*/ 1044 w 4582"/>
                <a:gd name="T5" fmla="*/ 1959 h 2556"/>
                <a:gd name="T6" fmla="*/ 1769 w 4582"/>
                <a:gd name="T7" fmla="*/ 507 h 2556"/>
                <a:gd name="T8" fmla="*/ 2314 w 4582"/>
                <a:gd name="T9" fmla="*/ 8 h 2556"/>
                <a:gd name="T10" fmla="*/ 2767 w 4582"/>
                <a:gd name="T11" fmla="*/ 553 h 2556"/>
                <a:gd name="T12" fmla="*/ 3538 w 4582"/>
                <a:gd name="T13" fmla="*/ 2004 h 2556"/>
                <a:gd name="T14" fmla="*/ 4128 w 4582"/>
                <a:gd name="T15" fmla="*/ 2458 h 2556"/>
                <a:gd name="T16" fmla="*/ 4582 w 4582"/>
                <a:gd name="T17" fmla="*/ 2549 h 2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2"/>
                <a:gd name="T28" fmla="*/ 0 h 2556"/>
                <a:gd name="T29" fmla="*/ 4582 w 4582"/>
                <a:gd name="T30" fmla="*/ 2556 h 2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2" h="2556">
                  <a:moveTo>
                    <a:pt x="0" y="2549"/>
                  </a:moveTo>
                  <a:cubicBezTo>
                    <a:pt x="162" y="2552"/>
                    <a:pt x="325" y="2556"/>
                    <a:pt x="499" y="2458"/>
                  </a:cubicBezTo>
                  <a:cubicBezTo>
                    <a:pt x="673" y="2360"/>
                    <a:pt x="832" y="2284"/>
                    <a:pt x="1044" y="1959"/>
                  </a:cubicBezTo>
                  <a:cubicBezTo>
                    <a:pt x="1256" y="1634"/>
                    <a:pt x="1557" y="832"/>
                    <a:pt x="1769" y="507"/>
                  </a:cubicBezTo>
                  <a:cubicBezTo>
                    <a:pt x="1981" y="182"/>
                    <a:pt x="2148" y="0"/>
                    <a:pt x="2314" y="8"/>
                  </a:cubicBezTo>
                  <a:cubicBezTo>
                    <a:pt x="2480" y="16"/>
                    <a:pt x="2563" y="220"/>
                    <a:pt x="2767" y="553"/>
                  </a:cubicBezTo>
                  <a:cubicBezTo>
                    <a:pt x="2971" y="886"/>
                    <a:pt x="3311" y="1687"/>
                    <a:pt x="3538" y="2004"/>
                  </a:cubicBezTo>
                  <a:cubicBezTo>
                    <a:pt x="3765" y="2321"/>
                    <a:pt x="3954" y="2367"/>
                    <a:pt x="4128" y="2458"/>
                  </a:cubicBezTo>
                  <a:cubicBezTo>
                    <a:pt x="4302" y="2549"/>
                    <a:pt x="4506" y="2534"/>
                    <a:pt x="4582" y="254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en-US" altLang="pl-PL" kern="0" smtClean="0">
                <a:solidFill>
                  <a:srgbClr val="000000"/>
                </a:solidFill>
              </a:endParaRPr>
            </a:p>
          </p:txBody>
        </p:sp>
      </p:grpSp>
      <p:cxnSp>
        <p:nvCxnSpPr>
          <p:cNvPr id="9" name="Łącznik prostoliniowy 8"/>
          <p:cNvCxnSpPr/>
          <p:nvPr/>
        </p:nvCxnSpPr>
        <p:spPr>
          <a:xfrm>
            <a:off x="899592" y="5961063"/>
            <a:ext cx="7128396" cy="0"/>
          </a:xfrm>
          <a:prstGeom prst="line">
            <a:avLst/>
          </a:prstGeom>
        </p:spPr>
        <p:style>
          <a:lnRef idx="1">
            <a:schemeClr val="dk1"/>
          </a:lnRef>
          <a:fillRef idx="0">
            <a:schemeClr val="dk1"/>
          </a:fillRef>
          <a:effectRef idx="0">
            <a:schemeClr val="dk1"/>
          </a:effectRef>
          <a:fontRef idx="minor">
            <a:schemeClr val="tx1"/>
          </a:fontRef>
        </p:style>
      </p:cxnSp>
      <p:cxnSp>
        <p:nvCxnSpPr>
          <p:cNvPr id="11" name="Łącznik prostoliniowy 10"/>
          <p:cNvCxnSpPr/>
          <p:nvPr/>
        </p:nvCxnSpPr>
        <p:spPr>
          <a:xfrm>
            <a:off x="3275856" y="580526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2235200" y="5745039"/>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16" name="Łącznik prostoliniowy 15"/>
          <p:cNvCxnSpPr/>
          <p:nvPr/>
        </p:nvCxnSpPr>
        <p:spPr>
          <a:xfrm>
            <a:off x="1331640" y="5805488"/>
            <a:ext cx="0" cy="287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Łącznik prostoliniowy 23"/>
          <p:cNvCxnSpPr/>
          <p:nvPr/>
        </p:nvCxnSpPr>
        <p:spPr>
          <a:xfrm>
            <a:off x="5148064" y="5805488"/>
            <a:ext cx="0" cy="287808"/>
          </a:xfrm>
          <a:prstGeom prst="line">
            <a:avLst/>
          </a:prstGeom>
        </p:spPr>
        <p:style>
          <a:lnRef idx="1">
            <a:schemeClr val="dk1"/>
          </a:lnRef>
          <a:fillRef idx="0">
            <a:schemeClr val="dk1"/>
          </a:fillRef>
          <a:effectRef idx="0">
            <a:schemeClr val="dk1"/>
          </a:effectRef>
          <a:fontRef idx="minor">
            <a:schemeClr val="tx1"/>
          </a:fontRef>
        </p:style>
      </p:cxnSp>
      <p:cxnSp>
        <p:nvCxnSpPr>
          <p:cNvPr id="26" name="Łącznik prostoliniowy 25"/>
          <p:cNvCxnSpPr/>
          <p:nvPr/>
        </p:nvCxnSpPr>
        <p:spPr>
          <a:xfrm>
            <a:off x="6228184" y="5780088"/>
            <a:ext cx="0" cy="287808"/>
          </a:xfrm>
          <a:prstGeom prst="line">
            <a:avLst/>
          </a:prstGeom>
        </p:spPr>
        <p:style>
          <a:lnRef idx="1">
            <a:schemeClr val="dk1"/>
          </a:lnRef>
          <a:fillRef idx="0">
            <a:schemeClr val="dk1"/>
          </a:fillRef>
          <a:effectRef idx="0">
            <a:schemeClr val="dk1"/>
          </a:effectRef>
          <a:fontRef idx="minor">
            <a:schemeClr val="tx1"/>
          </a:fontRef>
        </p:style>
      </p:cxnSp>
      <p:cxnSp>
        <p:nvCxnSpPr>
          <p:cNvPr id="28" name="Łącznik prostoliniowy 27"/>
          <p:cNvCxnSpPr/>
          <p:nvPr/>
        </p:nvCxnSpPr>
        <p:spPr>
          <a:xfrm>
            <a:off x="7308304" y="5817159"/>
            <a:ext cx="0" cy="287808"/>
          </a:xfrm>
          <a:prstGeom prst="line">
            <a:avLst/>
          </a:prstGeom>
        </p:spPr>
        <p:style>
          <a:lnRef idx="1">
            <a:schemeClr val="accent1"/>
          </a:lnRef>
          <a:fillRef idx="0">
            <a:schemeClr val="accent1"/>
          </a:fillRef>
          <a:effectRef idx="0">
            <a:schemeClr val="accent1"/>
          </a:effectRef>
          <a:fontRef idx="minor">
            <a:schemeClr val="tx1"/>
          </a:fontRef>
        </p:style>
      </p:cxnSp>
      <p:sp>
        <p:nvSpPr>
          <p:cNvPr id="29" name="pole tekstowe 28"/>
          <p:cNvSpPr txBox="1"/>
          <p:nvPr/>
        </p:nvSpPr>
        <p:spPr>
          <a:xfrm>
            <a:off x="8388424" y="5923992"/>
            <a:ext cx="336952" cy="369332"/>
          </a:xfrm>
          <a:prstGeom prst="rect">
            <a:avLst/>
          </a:prstGeom>
          <a:noFill/>
        </p:spPr>
        <p:txBody>
          <a:bodyPr wrap="none" rtlCol="0">
            <a:spAutoFit/>
          </a:bodyPr>
          <a:lstStyle/>
          <a:p>
            <a:r>
              <a:rPr lang="pl-PL" dirty="0" smtClean="0">
                <a:solidFill>
                  <a:prstClr val="black"/>
                </a:solidFill>
              </a:rPr>
              <a:t>Ꝺ</a:t>
            </a:r>
            <a:endParaRPr lang="pl-PL" dirty="0">
              <a:solidFill>
                <a:prstClr val="black"/>
              </a:solidFill>
            </a:endParaRPr>
          </a:p>
        </p:txBody>
      </p:sp>
      <p:sp>
        <p:nvSpPr>
          <p:cNvPr id="30" name="pole tekstowe 29"/>
          <p:cNvSpPr txBox="1"/>
          <p:nvPr/>
        </p:nvSpPr>
        <p:spPr>
          <a:xfrm>
            <a:off x="3923928" y="6453188"/>
            <a:ext cx="864096" cy="369332"/>
          </a:xfrm>
          <a:prstGeom prst="rect">
            <a:avLst/>
          </a:prstGeom>
          <a:noFill/>
        </p:spPr>
        <p:txBody>
          <a:bodyPr wrap="square" rtlCol="0">
            <a:spAutoFit/>
          </a:bodyPr>
          <a:lstStyle/>
          <a:p>
            <a:pPr algn="ctr"/>
            <a:r>
              <a:rPr lang="pl-PL" dirty="0" smtClean="0">
                <a:solidFill>
                  <a:prstClr val="black"/>
                </a:solidFill>
              </a:rPr>
              <a:t>E(x)</a:t>
            </a:r>
            <a:endParaRPr lang="pl-PL" dirty="0">
              <a:solidFill>
                <a:prstClr val="black"/>
              </a:solidFill>
            </a:endParaRPr>
          </a:p>
        </p:txBody>
      </p:sp>
      <p:sp>
        <p:nvSpPr>
          <p:cNvPr id="31" name="Symbol zastępczy numeru slajdu 30"/>
          <p:cNvSpPr>
            <a:spLocks noGrp="1"/>
          </p:cNvSpPr>
          <p:nvPr>
            <p:ph type="sldNum" sz="quarter" idx="12"/>
          </p:nvPr>
        </p:nvSpPr>
        <p:spPr/>
        <p:txBody>
          <a:bodyPr/>
          <a:lstStyle/>
          <a:p>
            <a:fld id="{B83C18C7-4C2D-4446-89E5-9ED065281CE0}" type="slidenum">
              <a:rPr lang="pl-PL" smtClean="0">
                <a:solidFill>
                  <a:prstClr val="black">
                    <a:tint val="75000"/>
                  </a:prstClr>
                </a:solidFill>
              </a:rPr>
              <a:pPr/>
              <a:t>108</a:t>
            </a:fld>
            <a:endParaRPr lang="pl-PL">
              <a:solidFill>
                <a:prstClr val="black">
                  <a:tint val="75000"/>
                </a:prstClr>
              </a:solidFill>
            </a:endParaRPr>
          </a:p>
        </p:txBody>
      </p:sp>
    </p:spTree>
    <p:extLst>
      <p:ext uri="{BB962C8B-B14F-4D97-AF65-F5344CB8AC3E}">
        <p14:creationId xmlns:p14="http://schemas.microsoft.com/office/powerpoint/2010/main" val="3767717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73216"/>
            <a:ext cx="7143750" cy="128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395536" y="980728"/>
            <a:ext cx="8229600" cy="4741987"/>
          </a:xfrm>
        </p:spPr>
        <p:txBody>
          <a:bodyPr>
            <a:normAutofit fontScale="85000" lnSpcReduction="20000"/>
          </a:bodyPr>
          <a:lstStyle/>
          <a:p>
            <a:r>
              <a:rPr lang="pl-PL" dirty="0" smtClean="0"/>
              <a:t>Wariancja </a:t>
            </a:r>
            <a:r>
              <a:rPr lang="el-GR" dirty="0" smtClean="0"/>
              <a:t>σ</a:t>
            </a:r>
            <a:r>
              <a:rPr lang="pl-PL" baseline="30000" dirty="0" smtClean="0"/>
              <a:t>2</a:t>
            </a:r>
            <a:r>
              <a:rPr lang="pl-PL" dirty="0" smtClean="0"/>
              <a:t> rozkładu (jaki by nie był) nie jest stała</a:t>
            </a:r>
          </a:p>
          <a:p>
            <a:r>
              <a:rPr lang="pl-PL" dirty="0" smtClean="0"/>
              <a:t>Rynek w rożnych sytuacjach charakteryzuje się różną wariancja  (ceny maja większą lub mniejsza dynamikę)</a:t>
            </a:r>
          </a:p>
          <a:p>
            <a:r>
              <a:rPr lang="pl-PL" dirty="0" smtClean="0"/>
              <a:t>Wychodząc z załażenia o najlepszej „wiedzy” rynku” aktualne ceny opcji musi kształtować aktualna wartość wariancji</a:t>
            </a:r>
          </a:p>
          <a:p>
            <a:r>
              <a:rPr lang="pl-PL" dirty="0" smtClean="0"/>
              <a:t>Najczęściej stosuje się tzw. w zmienność implikowaną, wyprowadzaną z bieżącej ceny opcji przy pomocy modelu </a:t>
            </a:r>
            <a:r>
              <a:rPr lang="pl-PL" dirty="0" err="1" smtClean="0"/>
              <a:t>Blacka-Sholesa</a:t>
            </a:r>
            <a:endParaRPr lang="pl-PL" dirty="0" smtClean="0"/>
          </a:p>
          <a:p>
            <a:r>
              <a:rPr lang="pl-PL" dirty="0" smtClean="0"/>
              <a:t>Wariancja rożni się także w zależności od tego na ile jest „out of –” i „in the </a:t>
            </a:r>
            <a:r>
              <a:rPr lang="pl-PL" dirty="0" err="1" smtClean="0"/>
              <a:t>money</a:t>
            </a:r>
            <a:r>
              <a:rPr lang="pl-PL" dirty="0" smtClean="0"/>
              <a:t>”, mierzona </a:t>
            </a:r>
            <a:r>
              <a:rPr lang="pl-PL" dirty="0" err="1" smtClean="0"/>
              <a:t>wartoscią</a:t>
            </a:r>
            <a:r>
              <a:rPr lang="pl-PL" dirty="0" smtClean="0"/>
              <a:t> delty</a:t>
            </a:r>
            <a:endParaRPr lang="pl-PL" dirty="0"/>
          </a:p>
        </p:txBody>
      </p:sp>
      <p:sp>
        <p:nvSpPr>
          <p:cNvPr id="2" name="Tytuł 1"/>
          <p:cNvSpPr>
            <a:spLocks noGrp="1"/>
          </p:cNvSpPr>
          <p:nvPr>
            <p:ph type="title"/>
          </p:nvPr>
        </p:nvSpPr>
        <p:spPr>
          <a:xfrm>
            <a:off x="457200" y="274638"/>
            <a:ext cx="8229600" cy="778098"/>
          </a:xfrm>
        </p:spPr>
        <p:txBody>
          <a:bodyPr/>
          <a:lstStyle/>
          <a:p>
            <a:r>
              <a:rPr lang="pl-PL" dirty="0" smtClean="0"/>
              <a:t>Problem wariancji</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109</a:t>
            </a:fld>
            <a:endParaRPr lang="pl-PL"/>
          </a:p>
        </p:txBody>
      </p:sp>
    </p:spTree>
    <p:extLst>
      <p:ext uri="{BB962C8B-B14F-4D97-AF65-F5344CB8AC3E}">
        <p14:creationId xmlns:p14="http://schemas.microsoft.com/office/powerpoint/2010/main" val="322730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7D4BAE8-EE61-4E66-8865-6286BBF0E8FD}" type="slidenum">
              <a:rPr lang="pl-PL" altLang="pl-PL"/>
              <a:pPr eaLnBrk="1" hangingPunct="1"/>
              <a:t>11</a:t>
            </a:fld>
            <a:endParaRPr lang="pl-PL" altLang="pl-PL"/>
          </a:p>
        </p:txBody>
      </p:sp>
      <p:sp>
        <p:nvSpPr>
          <p:cNvPr id="20483" name="Rectangle 2"/>
          <p:cNvSpPr>
            <a:spLocks noGrp="1" noChangeArrowheads="1"/>
          </p:cNvSpPr>
          <p:nvPr>
            <p:ph type="title"/>
          </p:nvPr>
        </p:nvSpPr>
        <p:spPr/>
        <p:txBody>
          <a:bodyPr/>
          <a:lstStyle/>
          <a:p>
            <a:pPr eaLnBrk="1" hangingPunct="1"/>
            <a:r>
              <a:rPr lang="pl-PL" altLang="pl-PL" smtClean="0"/>
              <a:t>Ryzyka niesystemowe cd.</a:t>
            </a:r>
          </a:p>
        </p:txBody>
      </p:sp>
      <p:pic>
        <p:nvPicPr>
          <p:cNvPr id="20484" name="Picture 5" descr="http://www.perspektywy.pl/nasze_moduly/opis_zawodu/finanse_i_zarzadzanie/zlotowk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057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a:spLocks noGrp="1" noChangeArrowheads="1"/>
          </p:cNvSpPr>
          <p:nvPr>
            <p:ph type="body" idx="1"/>
          </p:nvPr>
        </p:nvSpPr>
        <p:spPr>
          <a:xfrm>
            <a:off x="0" y="2057400"/>
            <a:ext cx="7772400" cy="4114800"/>
          </a:xfrm>
        </p:spPr>
        <p:txBody>
          <a:bodyPr/>
          <a:lstStyle/>
          <a:p>
            <a:pPr eaLnBrk="1" hangingPunct="1">
              <a:lnSpc>
                <a:spcPct val="90000"/>
              </a:lnSpc>
            </a:pPr>
            <a:r>
              <a:rPr lang="pl-PL" altLang="pl-PL" sz="2800" smtClean="0"/>
              <a:t>Ryzyko zarządzania – niebezpieczeństwo popełniania błędów lub zaniechań przez menadżerów przedsiębiorstwa</a:t>
            </a:r>
          </a:p>
          <a:p>
            <a:pPr eaLnBrk="1" hangingPunct="1">
              <a:lnSpc>
                <a:spcPct val="90000"/>
              </a:lnSpc>
            </a:pPr>
            <a:r>
              <a:rPr lang="pl-PL" altLang="pl-PL" sz="2800" smtClean="0"/>
              <a:t>Ryzyko społeczne –niebezpieczeństwo powstania konfliktów z załogą przedsię-biorstwa (strajki, porzucanie obowiązków)</a:t>
            </a:r>
          </a:p>
          <a:p>
            <a:pPr eaLnBrk="1" hangingPunct="1">
              <a:lnSpc>
                <a:spcPct val="90000"/>
              </a:lnSpc>
            </a:pPr>
            <a:r>
              <a:rPr lang="pl-PL" altLang="pl-PL" sz="2800" smtClean="0"/>
              <a:t>Ryzyko prawne – ryzyko powstanie wymagal-nych roszczeń w stosunku do przedsiębiorstwa określonych przez sąd wskutek przekroczenia obowiązujących norm lub nieprzestrzegania zasad</a:t>
            </a:r>
          </a:p>
        </p:txBody>
      </p:sp>
    </p:spTree>
    <p:extLst>
      <p:ext uri="{BB962C8B-B14F-4D97-AF65-F5344CB8AC3E}">
        <p14:creationId xmlns:p14="http://schemas.microsoft.com/office/powerpoint/2010/main" val="3976059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DD5BE27-E54F-4614-85EC-980A7DD408B1}" type="slidenum">
              <a:rPr lang="pl-PL" altLang="pl-PL" smtClean="0"/>
              <a:pPr eaLnBrk="1" hangingPunct="1"/>
              <a:t>110</a:t>
            </a:fld>
            <a:endParaRPr lang="pl-PL" altLang="pl-PL" smtClean="0"/>
          </a:p>
        </p:txBody>
      </p:sp>
      <p:sp>
        <p:nvSpPr>
          <p:cNvPr id="29699" name="Rectangle 2"/>
          <p:cNvSpPr>
            <a:spLocks noGrp="1" noChangeArrowheads="1"/>
          </p:cNvSpPr>
          <p:nvPr>
            <p:ph type="title"/>
          </p:nvPr>
        </p:nvSpPr>
        <p:spPr/>
        <p:txBody>
          <a:bodyPr/>
          <a:lstStyle/>
          <a:p>
            <a:pPr eaLnBrk="1" hangingPunct="1"/>
            <a:r>
              <a:rPr lang="pl-PL" altLang="pl-PL" b="1" smtClean="0"/>
              <a:t>Współczynnik delta</a:t>
            </a:r>
            <a:r>
              <a:rPr lang="pl-PL" altLang="pl-PL" smtClean="0"/>
              <a:t> </a:t>
            </a:r>
          </a:p>
        </p:txBody>
      </p:sp>
      <p:sp>
        <p:nvSpPr>
          <p:cNvPr id="29700" name="Rectangle 3"/>
          <p:cNvSpPr>
            <a:spLocks noGrp="1" noChangeArrowheads="1"/>
          </p:cNvSpPr>
          <p:nvPr>
            <p:ph type="body" idx="1"/>
          </p:nvPr>
        </p:nvSpPr>
        <p:spPr>
          <a:xfrm>
            <a:off x="539750" y="2017713"/>
            <a:ext cx="8415338" cy="2447925"/>
          </a:xfrm>
        </p:spPr>
        <p:txBody>
          <a:bodyPr>
            <a:normAutofit lnSpcReduction="10000"/>
          </a:bodyPr>
          <a:lstStyle/>
          <a:p>
            <a:pPr eaLnBrk="1" hangingPunct="1">
              <a:lnSpc>
                <a:spcPct val="80000"/>
              </a:lnSpc>
            </a:pPr>
            <a:r>
              <a:rPr lang="pl-PL" altLang="pl-PL" sz="2400" smtClean="0">
                <a:sym typeface="Symbol" pitchFamily="18" charset="2"/>
              </a:rPr>
              <a:t></a:t>
            </a:r>
            <a:r>
              <a:rPr lang="pl-PL" altLang="pl-PL" sz="2400" smtClean="0"/>
              <a:t> określa  wielkość zmiany premii na dowolnie małe zmiany danej ceny instrumentu bazowego.</a:t>
            </a:r>
          </a:p>
          <a:p>
            <a:pPr eaLnBrk="1" hangingPunct="1">
              <a:lnSpc>
                <a:spcPct val="80000"/>
              </a:lnSpc>
            </a:pPr>
            <a:endParaRPr lang="pl-PL" altLang="pl-PL" sz="2400" smtClean="0"/>
          </a:p>
          <a:p>
            <a:pPr eaLnBrk="1" hangingPunct="1">
              <a:lnSpc>
                <a:spcPct val="80000"/>
              </a:lnSpc>
            </a:pPr>
            <a:endParaRPr lang="pl-PL" altLang="pl-PL" sz="2400" smtClean="0"/>
          </a:p>
          <a:p>
            <a:pPr eaLnBrk="1" hangingPunct="1">
              <a:lnSpc>
                <a:spcPct val="80000"/>
              </a:lnSpc>
            </a:pPr>
            <a:endParaRPr lang="pl-PL" altLang="pl-PL" sz="2400" smtClean="0"/>
          </a:p>
          <a:p>
            <a:pPr eaLnBrk="1" hangingPunct="1">
              <a:lnSpc>
                <a:spcPct val="80000"/>
              </a:lnSpc>
            </a:pPr>
            <a:r>
              <a:rPr lang="pl-PL" altLang="pl-PL" sz="2400" smtClean="0"/>
              <a:t>tak określoną funkcję dynamiki zmian premii opcyjnej względem dynamiki zmian ceny na rynku kasowym określa parametr N(d1) we wzorze Blacka-Scholesa </a:t>
            </a:r>
          </a:p>
        </p:txBody>
      </p:sp>
      <p:sp>
        <p:nvSpPr>
          <p:cNvPr id="2970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29702" name="Object 4"/>
          <p:cNvGraphicFramePr>
            <a:graphicFrameLocks noChangeAspect="1"/>
          </p:cNvGraphicFramePr>
          <p:nvPr/>
        </p:nvGraphicFramePr>
        <p:xfrm>
          <a:off x="2887663" y="2781300"/>
          <a:ext cx="2217737" cy="720725"/>
        </p:xfrm>
        <a:graphic>
          <a:graphicData uri="http://schemas.openxmlformats.org/presentationml/2006/ole">
            <mc:AlternateContent xmlns:mc="http://schemas.openxmlformats.org/markup-compatibility/2006">
              <mc:Choice xmlns:v="urn:schemas-microsoft-com:vml" Requires="v">
                <p:oleObj spid="_x0000_s14354" name="Równanie" r:id="rId3" imgW="495085" imgH="393529" progId="Equation.3">
                  <p:embed/>
                </p:oleObj>
              </mc:Choice>
              <mc:Fallback>
                <p:oleObj name="Równanie" r:id="rId3" imgW="49508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2781300"/>
                        <a:ext cx="22177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3" name="Text Box 6"/>
          <p:cNvSpPr txBox="1">
            <a:spLocks noChangeArrowheads="1"/>
          </p:cNvSpPr>
          <p:nvPr/>
        </p:nvSpPr>
        <p:spPr bwMode="auto">
          <a:xfrm>
            <a:off x="1042988" y="5157788"/>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altLang="pl-PL" sz="2400">
                <a:latin typeface="Arial" charset="0"/>
                <a:cs typeface="Arial" charset="0"/>
                <a:sym typeface="Symbol" pitchFamily="18" charset="2"/>
              </a:rPr>
              <a:t>Δ</a:t>
            </a:r>
            <a:r>
              <a:rPr lang="pl-PL" altLang="pl-PL" sz="2400">
                <a:latin typeface="Arial" charset="0"/>
              </a:rPr>
              <a:t>= N(d1), gdzie</a:t>
            </a:r>
            <a:r>
              <a:rPr lang="pl-PL" altLang="pl-PL">
                <a:latin typeface="Arial" charset="0"/>
              </a:rPr>
              <a:t> </a:t>
            </a:r>
          </a:p>
        </p:txBody>
      </p:sp>
      <p:sp>
        <p:nvSpPr>
          <p:cNvPr id="2970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29705" name="Object 7"/>
          <p:cNvGraphicFramePr>
            <a:graphicFrameLocks noChangeAspect="1"/>
          </p:cNvGraphicFramePr>
          <p:nvPr/>
        </p:nvGraphicFramePr>
        <p:xfrm>
          <a:off x="4067175" y="4941888"/>
          <a:ext cx="3529013" cy="936625"/>
        </p:xfrm>
        <a:graphic>
          <a:graphicData uri="http://schemas.openxmlformats.org/presentationml/2006/ole">
            <mc:AlternateContent xmlns:mc="http://schemas.openxmlformats.org/markup-compatibility/2006">
              <mc:Choice xmlns:v="urn:schemas-microsoft-com:vml" Requires="v">
                <p:oleObj spid="_x0000_s14355" name="Równanie" r:id="rId5" imgW="1777229" imgH="444307" progId="Equation.3">
                  <p:embed/>
                </p:oleObj>
              </mc:Choice>
              <mc:Fallback>
                <p:oleObj name="Równanie" r:id="rId5" imgW="1777229"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4941888"/>
                        <a:ext cx="35290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6" name="Picture 12" descr="http://www.blueskylark.org/zoo/dual/delta.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76200"/>
            <a:ext cx="23780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9318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0138430-FC4E-40F9-A1F5-39FD929BB06E}" type="slidenum">
              <a:rPr lang="pl-PL" altLang="pl-PL" smtClean="0"/>
              <a:pPr eaLnBrk="1" hangingPunct="1"/>
              <a:t>111</a:t>
            </a:fld>
            <a:endParaRPr lang="pl-PL" altLang="pl-PL" smtClean="0"/>
          </a:p>
        </p:txBody>
      </p:sp>
      <p:sp>
        <p:nvSpPr>
          <p:cNvPr id="30723" name="Rectangle 2"/>
          <p:cNvSpPr>
            <a:spLocks noGrp="1" noChangeArrowheads="1"/>
          </p:cNvSpPr>
          <p:nvPr>
            <p:ph type="title"/>
          </p:nvPr>
        </p:nvSpPr>
        <p:spPr/>
        <p:txBody>
          <a:bodyPr/>
          <a:lstStyle/>
          <a:p>
            <a:pPr algn="ctr" eaLnBrk="1" hangingPunct="1"/>
            <a:r>
              <a:rPr lang="pl-PL" altLang="pl-PL" smtClean="0"/>
              <a:t>Zmienność delty</a:t>
            </a:r>
          </a:p>
        </p:txBody>
      </p:sp>
      <p:sp>
        <p:nvSpPr>
          <p:cNvPr id="30724" name="Line 4"/>
          <p:cNvSpPr>
            <a:spLocks noChangeShapeType="1"/>
          </p:cNvSpPr>
          <p:nvPr/>
        </p:nvSpPr>
        <p:spPr bwMode="auto">
          <a:xfrm>
            <a:off x="1403350" y="2060575"/>
            <a:ext cx="0" cy="20891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30725" name="Line 5"/>
          <p:cNvSpPr>
            <a:spLocks noChangeShapeType="1"/>
          </p:cNvSpPr>
          <p:nvPr/>
        </p:nvSpPr>
        <p:spPr bwMode="auto">
          <a:xfrm>
            <a:off x="1403350" y="4149725"/>
            <a:ext cx="3024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0726" name="Line 6"/>
          <p:cNvSpPr>
            <a:spLocks noChangeShapeType="1"/>
          </p:cNvSpPr>
          <p:nvPr/>
        </p:nvSpPr>
        <p:spPr bwMode="auto">
          <a:xfrm>
            <a:off x="4787900" y="2060575"/>
            <a:ext cx="0" cy="20891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30727" name="Line 7"/>
          <p:cNvSpPr>
            <a:spLocks noChangeShapeType="1"/>
          </p:cNvSpPr>
          <p:nvPr/>
        </p:nvSpPr>
        <p:spPr bwMode="auto">
          <a:xfrm>
            <a:off x="4787900" y="4149725"/>
            <a:ext cx="324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0728" name="Freeform 8"/>
          <p:cNvSpPr>
            <a:spLocks/>
          </p:cNvSpPr>
          <p:nvPr/>
        </p:nvSpPr>
        <p:spPr bwMode="auto">
          <a:xfrm rot="-351317">
            <a:off x="5148263" y="2492375"/>
            <a:ext cx="2560637" cy="1738313"/>
          </a:xfrm>
          <a:custGeom>
            <a:avLst/>
            <a:gdLst>
              <a:gd name="T0" fmla="*/ 0 w 4032"/>
              <a:gd name="T1" fmla="*/ 0 h 2736"/>
              <a:gd name="T2" fmla="*/ 2147483647 w 4032"/>
              <a:gd name="T3" fmla="*/ 2147483647 h 2736"/>
              <a:gd name="T4" fmla="*/ 2147483647 w 4032"/>
              <a:gd name="T5" fmla="*/ 2147483647 h 2736"/>
              <a:gd name="T6" fmla="*/ 0 60000 65536"/>
              <a:gd name="T7" fmla="*/ 0 60000 65536"/>
              <a:gd name="T8" fmla="*/ 0 60000 65536"/>
              <a:gd name="T9" fmla="*/ 0 w 4032"/>
              <a:gd name="T10" fmla="*/ 0 h 2736"/>
              <a:gd name="T11" fmla="*/ 4032 w 4032"/>
              <a:gd name="T12" fmla="*/ 2736 h 2736"/>
            </a:gdLst>
            <a:ahLst/>
            <a:cxnLst>
              <a:cxn ang="T6">
                <a:pos x="T0" y="T1"/>
              </a:cxn>
              <a:cxn ang="T7">
                <a:pos x="T2" y="T3"/>
              </a:cxn>
              <a:cxn ang="T8">
                <a:pos x="T4" y="T5"/>
              </a:cxn>
            </a:cxnLst>
            <a:rect l="T9" t="T10" r="T11" b="T12"/>
            <a:pathLst>
              <a:path w="4032" h="2736">
                <a:moveTo>
                  <a:pt x="0" y="0"/>
                </a:moveTo>
                <a:cubicBezTo>
                  <a:pt x="456" y="708"/>
                  <a:pt x="912" y="1416"/>
                  <a:pt x="1584" y="1872"/>
                </a:cubicBezTo>
                <a:cubicBezTo>
                  <a:pt x="2256" y="2328"/>
                  <a:pt x="3624" y="2592"/>
                  <a:pt x="4032" y="273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729" name="Freeform 9"/>
          <p:cNvSpPr>
            <a:spLocks/>
          </p:cNvSpPr>
          <p:nvPr/>
        </p:nvSpPr>
        <p:spPr bwMode="auto">
          <a:xfrm rot="-3710354">
            <a:off x="1712913" y="2471737"/>
            <a:ext cx="2560638" cy="1738313"/>
          </a:xfrm>
          <a:custGeom>
            <a:avLst/>
            <a:gdLst>
              <a:gd name="T0" fmla="*/ 0 w 4032"/>
              <a:gd name="T1" fmla="*/ 0 h 2736"/>
              <a:gd name="T2" fmla="*/ 2147483647 w 4032"/>
              <a:gd name="T3" fmla="*/ 2147483647 h 2736"/>
              <a:gd name="T4" fmla="*/ 2147483647 w 4032"/>
              <a:gd name="T5" fmla="*/ 2147483647 h 2736"/>
              <a:gd name="T6" fmla="*/ 0 60000 65536"/>
              <a:gd name="T7" fmla="*/ 0 60000 65536"/>
              <a:gd name="T8" fmla="*/ 0 60000 65536"/>
              <a:gd name="T9" fmla="*/ 0 w 4032"/>
              <a:gd name="T10" fmla="*/ 0 h 2736"/>
              <a:gd name="T11" fmla="*/ 4032 w 4032"/>
              <a:gd name="T12" fmla="*/ 2736 h 2736"/>
            </a:gdLst>
            <a:ahLst/>
            <a:cxnLst>
              <a:cxn ang="T6">
                <a:pos x="T0" y="T1"/>
              </a:cxn>
              <a:cxn ang="T7">
                <a:pos x="T2" y="T3"/>
              </a:cxn>
              <a:cxn ang="T8">
                <a:pos x="T4" y="T5"/>
              </a:cxn>
            </a:cxnLst>
            <a:rect l="T9" t="T10" r="T11" b="T12"/>
            <a:pathLst>
              <a:path w="4032" h="2736">
                <a:moveTo>
                  <a:pt x="0" y="0"/>
                </a:moveTo>
                <a:cubicBezTo>
                  <a:pt x="456" y="708"/>
                  <a:pt x="912" y="1416"/>
                  <a:pt x="1584" y="1872"/>
                </a:cubicBezTo>
                <a:cubicBezTo>
                  <a:pt x="2256" y="2328"/>
                  <a:pt x="3624" y="2592"/>
                  <a:pt x="4032" y="273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730" name="Freeform 10"/>
          <p:cNvSpPr>
            <a:spLocks/>
          </p:cNvSpPr>
          <p:nvPr/>
        </p:nvSpPr>
        <p:spPr bwMode="auto">
          <a:xfrm>
            <a:off x="1619250" y="4797425"/>
            <a:ext cx="2470150" cy="1187450"/>
          </a:xfrm>
          <a:custGeom>
            <a:avLst/>
            <a:gdLst>
              <a:gd name="T0" fmla="*/ 0 w 3888"/>
              <a:gd name="T1" fmla="*/ 2147483647 h 1872"/>
              <a:gd name="T2" fmla="*/ 2147483647 w 3888"/>
              <a:gd name="T3" fmla="*/ 2147483647 h 1872"/>
              <a:gd name="T4" fmla="*/ 2147483647 w 3888"/>
              <a:gd name="T5" fmla="*/ 2147483647 h 1872"/>
              <a:gd name="T6" fmla="*/ 2147483647 w 3888"/>
              <a:gd name="T7" fmla="*/ 0 h 1872"/>
              <a:gd name="T8" fmla="*/ 0 60000 65536"/>
              <a:gd name="T9" fmla="*/ 0 60000 65536"/>
              <a:gd name="T10" fmla="*/ 0 60000 65536"/>
              <a:gd name="T11" fmla="*/ 0 60000 65536"/>
              <a:gd name="T12" fmla="*/ 0 w 3888"/>
              <a:gd name="T13" fmla="*/ 0 h 1872"/>
              <a:gd name="T14" fmla="*/ 3888 w 3888"/>
              <a:gd name="T15" fmla="*/ 1872 h 1872"/>
            </a:gdLst>
            <a:ahLst/>
            <a:cxnLst>
              <a:cxn ang="T8">
                <a:pos x="T0" y="T1"/>
              </a:cxn>
              <a:cxn ang="T9">
                <a:pos x="T2" y="T3"/>
              </a:cxn>
              <a:cxn ang="T10">
                <a:pos x="T4" y="T5"/>
              </a:cxn>
              <a:cxn ang="T11">
                <a:pos x="T6" y="T7"/>
              </a:cxn>
            </a:cxnLst>
            <a:rect l="T12" t="T13" r="T14" b="T15"/>
            <a:pathLst>
              <a:path w="3888" h="1872">
                <a:moveTo>
                  <a:pt x="0" y="1872"/>
                </a:moveTo>
                <a:cubicBezTo>
                  <a:pt x="396" y="1848"/>
                  <a:pt x="792" y="1824"/>
                  <a:pt x="1152" y="1584"/>
                </a:cubicBezTo>
                <a:cubicBezTo>
                  <a:pt x="1512" y="1344"/>
                  <a:pt x="1704" y="696"/>
                  <a:pt x="2160" y="432"/>
                </a:cubicBezTo>
                <a:cubicBezTo>
                  <a:pt x="2616" y="168"/>
                  <a:pt x="3672" y="72"/>
                  <a:pt x="3888"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731" name="Line 11"/>
          <p:cNvSpPr>
            <a:spLocks noChangeShapeType="1"/>
          </p:cNvSpPr>
          <p:nvPr/>
        </p:nvSpPr>
        <p:spPr bwMode="auto">
          <a:xfrm>
            <a:off x="1403350" y="4292600"/>
            <a:ext cx="0" cy="17287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30732" name="Line 12"/>
          <p:cNvSpPr>
            <a:spLocks noChangeShapeType="1"/>
          </p:cNvSpPr>
          <p:nvPr/>
        </p:nvSpPr>
        <p:spPr bwMode="auto">
          <a:xfrm>
            <a:off x="1403350" y="6021388"/>
            <a:ext cx="3024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0733" name="Freeform 13"/>
          <p:cNvSpPr>
            <a:spLocks/>
          </p:cNvSpPr>
          <p:nvPr/>
        </p:nvSpPr>
        <p:spPr bwMode="auto">
          <a:xfrm>
            <a:off x="5076825" y="4724400"/>
            <a:ext cx="2470150" cy="1187450"/>
          </a:xfrm>
          <a:custGeom>
            <a:avLst/>
            <a:gdLst>
              <a:gd name="T0" fmla="*/ 0 w 3888"/>
              <a:gd name="T1" fmla="*/ 2147483647 h 1872"/>
              <a:gd name="T2" fmla="*/ 2147483647 w 3888"/>
              <a:gd name="T3" fmla="*/ 2147483647 h 1872"/>
              <a:gd name="T4" fmla="*/ 2147483647 w 3888"/>
              <a:gd name="T5" fmla="*/ 2147483647 h 1872"/>
              <a:gd name="T6" fmla="*/ 2147483647 w 3888"/>
              <a:gd name="T7" fmla="*/ 0 h 1872"/>
              <a:gd name="T8" fmla="*/ 0 60000 65536"/>
              <a:gd name="T9" fmla="*/ 0 60000 65536"/>
              <a:gd name="T10" fmla="*/ 0 60000 65536"/>
              <a:gd name="T11" fmla="*/ 0 60000 65536"/>
              <a:gd name="T12" fmla="*/ 0 w 3888"/>
              <a:gd name="T13" fmla="*/ 0 h 1872"/>
              <a:gd name="T14" fmla="*/ 3888 w 3888"/>
              <a:gd name="T15" fmla="*/ 1872 h 1872"/>
            </a:gdLst>
            <a:ahLst/>
            <a:cxnLst>
              <a:cxn ang="T8">
                <a:pos x="T0" y="T1"/>
              </a:cxn>
              <a:cxn ang="T9">
                <a:pos x="T2" y="T3"/>
              </a:cxn>
              <a:cxn ang="T10">
                <a:pos x="T4" y="T5"/>
              </a:cxn>
              <a:cxn ang="T11">
                <a:pos x="T6" y="T7"/>
              </a:cxn>
            </a:cxnLst>
            <a:rect l="T12" t="T13" r="T14" b="T15"/>
            <a:pathLst>
              <a:path w="3888" h="1872">
                <a:moveTo>
                  <a:pt x="0" y="1872"/>
                </a:moveTo>
                <a:cubicBezTo>
                  <a:pt x="396" y="1848"/>
                  <a:pt x="792" y="1824"/>
                  <a:pt x="1152" y="1584"/>
                </a:cubicBezTo>
                <a:cubicBezTo>
                  <a:pt x="1512" y="1344"/>
                  <a:pt x="1704" y="696"/>
                  <a:pt x="2160" y="432"/>
                </a:cubicBezTo>
                <a:cubicBezTo>
                  <a:pt x="2616" y="168"/>
                  <a:pt x="3672" y="72"/>
                  <a:pt x="3888"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734" name="Line 14"/>
          <p:cNvSpPr>
            <a:spLocks noChangeShapeType="1"/>
          </p:cNvSpPr>
          <p:nvPr/>
        </p:nvSpPr>
        <p:spPr bwMode="auto">
          <a:xfrm>
            <a:off x="4787900" y="4292600"/>
            <a:ext cx="0" cy="17287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30735" name="Line 15"/>
          <p:cNvSpPr>
            <a:spLocks noChangeShapeType="1"/>
          </p:cNvSpPr>
          <p:nvPr/>
        </p:nvSpPr>
        <p:spPr bwMode="auto">
          <a:xfrm>
            <a:off x="4787900" y="6021388"/>
            <a:ext cx="3384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0736" name="Line 16"/>
          <p:cNvSpPr>
            <a:spLocks noChangeShapeType="1"/>
          </p:cNvSpPr>
          <p:nvPr/>
        </p:nvSpPr>
        <p:spPr bwMode="auto">
          <a:xfrm>
            <a:off x="3059113" y="40767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0737" name="Line 17"/>
          <p:cNvSpPr>
            <a:spLocks noChangeShapeType="1"/>
          </p:cNvSpPr>
          <p:nvPr/>
        </p:nvSpPr>
        <p:spPr bwMode="auto">
          <a:xfrm>
            <a:off x="6300788" y="40052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0738" name="Line 18"/>
          <p:cNvSpPr>
            <a:spLocks noChangeShapeType="1"/>
          </p:cNvSpPr>
          <p:nvPr/>
        </p:nvSpPr>
        <p:spPr bwMode="auto">
          <a:xfrm>
            <a:off x="1403350" y="4724400"/>
            <a:ext cx="295275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30739" name="Line 19"/>
          <p:cNvSpPr>
            <a:spLocks noChangeShapeType="1"/>
          </p:cNvSpPr>
          <p:nvPr/>
        </p:nvSpPr>
        <p:spPr bwMode="auto">
          <a:xfrm>
            <a:off x="4787900" y="4724400"/>
            <a:ext cx="3024188"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30740" name="Text Box 20"/>
          <p:cNvSpPr txBox="1">
            <a:spLocks noChangeArrowheads="1"/>
          </p:cNvSpPr>
          <p:nvPr/>
        </p:nvSpPr>
        <p:spPr bwMode="auto">
          <a:xfrm>
            <a:off x="1835150" y="2205038"/>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Opcja kupna</a:t>
            </a:r>
          </a:p>
        </p:txBody>
      </p:sp>
      <p:sp>
        <p:nvSpPr>
          <p:cNvPr id="30741" name="Text Box 21"/>
          <p:cNvSpPr txBox="1">
            <a:spLocks noChangeArrowheads="1"/>
          </p:cNvSpPr>
          <p:nvPr/>
        </p:nvSpPr>
        <p:spPr bwMode="auto">
          <a:xfrm>
            <a:off x="5508625" y="2276475"/>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Opcja sprzedaży</a:t>
            </a:r>
          </a:p>
        </p:txBody>
      </p:sp>
      <p:sp>
        <p:nvSpPr>
          <p:cNvPr id="30742" name="Text Box 22"/>
          <p:cNvSpPr txBox="1">
            <a:spLocks noChangeArrowheads="1"/>
          </p:cNvSpPr>
          <p:nvPr/>
        </p:nvSpPr>
        <p:spPr bwMode="auto">
          <a:xfrm rot="-5400000">
            <a:off x="527844" y="2648744"/>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premia</a:t>
            </a:r>
          </a:p>
        </p:txBody>
      </p:sp>
      <p:sp>
        <p:nvSpPr>
          <p:cNvPr id="30743" name="Text Box 23"/>
          <p:cNvSpPr txBox="1">
            <a:spLocks noChangeArrowheads="1"/>
          </p:cNvSpPr>
          <p:nvPr/>
        </p:nvSpPr>
        <p:spPr bwMode="auto">
          <a:xfrm rot="-5400000">
            <a:off x="708025" y="5205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delta</a:t>
            </a:r>
          </a:p>
        </p:txBody>
      </p:sp>
      <p:sp>
        <p:nvSpPr>
          <p:cNvPr id="30744" name="Text Box 24"/>
          <p:cNvSpPr txBox="1">
            <a:spLocks noChangeArrowheads="1"/>
          </p:cNvSpPr>
          <p:nvPr/>
        </p:nvSpPr>
        <p:spPr bwMode="auto">
          <a:xfrm>
            <a:off x="4500563" y="5876925"/>
            <a:ext cx="433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-1</a:t>
            </a:r>
          </a:p>
        </p:txBody>
      </p:sp>
      <p:sp>
        <p:nvSpPr>
          <p:cNvPr id="30745" name="Text Box 25"/>
          <p:cNvSpPr txBox="1">
            <a:spLocks noChangeArrowheads="1"/>
          </p:cNvSpPr>
          <p:nvPr/>
        </p:nvSpPr>
        <p:spPr bwMode="auto">
          <a:xfrm>
            <a:off x="1187450" y="5876925"/>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0</a:t>
            </a:r>
          </a:p>
        </p:txBody>
      </p:sp>
      <p:sp>
        <p:nvSpPr>
          <p:cNvPr id="30746" name="Text Box 26"/>
          <p:cNvSpPr txBox="1">
            <a:spLocks noChangeArrowheads="1"/>
          </p:cNvSpPr>
          <p:nvPr/>
        </p:nvSpPr>
        <p:spPr bwMode="auto">
          <a:xfrm>
            <a:off x="4500563" y="4508500"/>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0</a:t>
            </a:r>
          </a:p>
        </p:txBody>
      </p:sp>
      <p:sp>
        <p:nvSpPr>
          <p:cNvPr id="30747" name="Text Box 27"/>
          <p:cNvSpPr txBox="1">
            <a:spLocks noChangeArrowheads="1"/>
          </p:cNvSpPr>
          <p:nvPr/>
        </p:nvSpPr>
        <p:spPr bwMode="auto">
          <a:xfrm>
            <a:off x="1187450" y="3933825"/>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0</a:t>
            </a:r>
          </a:p>
        </p:txBody>
      </p:sp>
      <p:sp>
        <p:nvSpPr>
          <p:cNvPr id="30748" name="Text Box 28"/>
          <p:cNvSpPr txBox="1">
            <a:spLocks noChangeArrowheads="1"/>
          </p:cNvSpPr>
          <p:nvPr/>
        </p:nvSpPr>
        <p:spPr bwMode="auto">
          <a:xfrm>
            <a:off x="4572000" y="3933825"/>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0</a:t>
            </a:r>
          </a:p>
        </p:txBody>
      </p:sp>
      <p:sp>
        <p:nvSpPr>
          <p:cNvPr id="30749" name="Text Box 29"/>
          <p:cNvSpPr txBox="1">
            <a:spLocks noChangeArrowheads="1"/>
          </p:cNvSpPr>
          <p:nvPr/>
        </p:nvSpPr>
        <p:spPr bwMode="auto">
          <a:xfrm>
            <a:off x="1042988" y="4581525"/>
            <a:ext cx="433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1</a:t>
            </a:r>
          </a:p>
        </p:txBody>
      </p:sp>
      <p:sp>
        <p:nvSpPr>
          <p:cNvPr id="30750" name="Text Box 30"/>
          <p:cNvSpPr txBox="1">
            <a:spLocks noChangeArrowheads="1"/>
          </p:cNvSpPr>
          <p:nvPr/>
        </p:nvSpPr>
        <p:spPr bwMode="auto">
          <a:xfrm>
            <a:off x="7092950" y="2133600"/>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pl-PL" altLang="pl-PL"/>
          </a:p>
        </p:txBody>
      </p:sp>
      <p:sp>
        <p:nvSpPr>
          <p:cNvPr id="30751" name="Text Box 31"/>
          <p:cNvSpPr txBox="1">
            <a:spLocks noChangeArrowheads="1"/>
          </p:cNvSpPr>
          <p:nvPr/>
        </p:nvSpPr>
        <p:spPr bwMode="auto">
          <a:xfrm>
            <a:off x="2555875" y="414972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t>Cena wyk.</a:t>
            </a:r>
          </a:p>
        </p:txBody>
      </p:sp>
      <p:sp>
        <p:nvSpPr>
          <p:cNvPr id="30752" name="Text Box 32"/>
          <p:cNvSpPr txBox="1">
            <a:spLocks noChangeArrowheads="1"/>
          </p:cNvSpPr>
          <p:nvPr/>
        </p:nvSpPr>
        <p:spPr bwMode="auto">
          <a:xfrm>
            <a:off x="5724525" y="414972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t>Cena wyk.</a:t>
            </a:r>
          </a:p>
        </p:txBody>
      </p:sp>
    </p:spTree>
    <p:extLst>
      <p:ext uri="{BB962C8B-B14F-4D97-AF65-F5344CB8AC3E}">
        <p14:creationId xmlns:p14="http://schemas.microsoft.com/office/powerpoint/2010/main" val="40561316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B3C07F9-4DF8-44E9-B90D-5DEDCD61AE43}" type="slidenum">
              <a:rPr lang="pl-PL" altLang="pl-PL" smtClean="0"/>
              <a:pPr eaLnBrk="1" hangingPunct="1"/>
              <a:t>112</a:t>
            </a:fld>
            <a:endParaRPr lang="pl-PL" altLang="pl-PL" smtClean="0"/>
          </a:p>
        </p:txBody>
      </p:sp>
      <p:sp>
        <p:nvSpPr>
          <p:cNvPr id="31748" name="Rectangle 3"/>
          <p:cNvSpPr>
            <a:spLocks noGrp="1" noChangeArrowheads="1"/>
          </p:cNvSpPr>
          <p:nvPr>
            <p:ph type="body" idx="1"/>
          </p:nvPr>
        </p:nvSpPr>
        <p:spPr>
          <a:xfrm>
            <a:off x="381000" y="2133600"/>
            <a:ext cx="8559800" cy="4114800"/>
          </a:xfrm>
        </p:spPr>
        <p:txBody>
          <a:bodyPr/>
          <a:lstStyle/>
          <a:p>
            <a:pPr eaLnBrk="1" hangingPunct="1">
              <a:lnSpc>
                <a:spcPct val="90000"/>
              </a:lnSpc>
            </a:pPr>
            <a:r>
              <a:rPr lang="pl-PL" altLang="pl-PL" sz="2400" smtClean="0"/>
              <a:t>Wyliczenie parametru zmienności dla instrumentu bazowego jest, wbrew pozorom, problemem niebanalnym. Odgrywa on jednak kluczową rolę przy obliczaniu premii opcyjnej. Zależność ta nie jest liniowa, warto wiedzieć, w którym momencie dokładniejsze obliczenia </a:t>
            </a:r>
            <a:r>
              <a:rPr lang="el-GR" altLang="pl-PL" sz="2400" smtClean="0">
                <a:cs typeface="Arial" charset="0"/>
              </a:rPr>
              <a:t>δ</a:t>
            </a:r>
            <a:r>
              <a:rPr lang="pl-PL" altLang="pl-PL" sz="2400" smtClean="0">
                <a:cs typeface="Arial" charset="0"/>
              </a:rPr>
              <a:t> są szczególnie przydatne. Do tego służy obserwacja parametru</a:t>
            </a:r>
          </a:p>
          <a:p>
            <a:pPr eaLnBrk="1" hangingPunct="1">
              <a:lnSpc>
                <a:spcPct val="90000"/>
              </a:lnSpc>
            </a:pPr>
            <a:endParaRPr lang="pl-PL" altLang="pl-PL" sz="2400" smtClean="0">
              <a:cs typeface="Arial" charset="0"/>
            </a:endParaRPr>
          </a:p>
          <a:p>
            <a:pPr eaLnBrk="1" hangingPunct="1">
              <a:lnSpc>
                <a:spcPct val="90000"/>
              </a:lnSpc>
            </a:pPr>
            <a:endParaRPr lang="pl-PL" altLang="pl-PL" sz="2400" smtClean="0">
              <a:cs typeface="Arial" charset="0"/>
            </a:endParaRPr>
          </a:p>
          <a:p>
            <a:pPr eaLnBrk="1" hangingPunct="1">
              <a:lnSpc>
                <a:spcPct val="90000"/>
              </a:lnSpc>
            </a:pPr>
            <a:r>
              <a:rPr lang="pl-PL" altLang="pl-PL" sz="2400" smtClean="0"/>
              <a:t>Parametr teta (</a:t>
            </a:r>
            <a:r>
              <a:rPr lang="pl-PL" altLang="pl-PL" sz="2400" smtClean="0">
                <a:sym typeface="Symbol" pitchFamily="18" charset="2"/>
              </a:rPr>
              <a:t></a:t>
            </a:r>
            <a:r>
              <a:rPr lang="pl-PL" altLang="pl-PL" sz="2400" smtClean="0"/>
              <a:t>) oznacza zmianę wartości premii opcyjnej na jednostkę czasu </a:t>
            </a:r>
            <a:r>
              <a:rPr lang="pl-PL" altLang="pl-PL" sz="2400" i="1" smtClean="0"/>
              <a:t>t</a:t>
            </a:r>
            <a:r>
              <a:rPr lang="pl-PL" altLang="pl-PL" sz="2400" smtClean="0"/>
              <a:t> do zapadnięcia opcji. Jego obserwacja jest szczególnie istotna w końcowym okresie życia opcji </a:t>
            </a:r>
            <a:endParaRPr lang="el-GR" altLang="pl-PL" sz="2400" smtClean="0"/>
          </a:p>
        </p:txBody>
      </p:sp>
      <p:sp>
        <p:nvSpPr>
          <p:cNvPr id="317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31750" name="Object 4"/>
          <p:cNvGraphicFramePr>
            <a:graphicFrameLocks noChangeAspect="1"/>
          </p:cNvGraphicFramePr>
          <p:nvPr/>
        </p:nvGraphicFramePr>
        <p:xfrm>
          <a:off x="3995738" y="4149725"/>
          <a:ext cx="1195387" cy="720725"/>
        </p:xfrm>
        <a:graphic>
          <a:graphicData uri="http://schemas.openxmlformats.org/presentationml/2006/ole">
            <mc:AlternateContent xmlns:mc="http://schemas.openxmlformats.org/markup-compatibility/2006">
              <mc:Choice xmlns:v="urn:schemas-microsoft-com:vml" Requires="v">
                <p:oleObj spid="_x0000_s15380" name="Równanie" r:id="rId3" imgW="495085" imgH="393529" progId="Equation.3">
                  <p:embed/>
                </p:oleObj>
              </mc:Choice>
              <mc:Fallback>
                <p:oleObj name="Równanie" r:id="rId3" imgW="49508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4149725"/>
                        <a:ext cx="11953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Rectangle 7"/>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31752" name="Object 6"/>
          <p:cNvGraphicFramePr>
            <a:graphicFrameLocks noChangeAspect="1"/>
          </p:cNvGraphicFramePr>
          <p:nvPr/>
        </p:nvGraphicFramePr>
        <p:xfrm>
          <a:off x="3563938" y="5876925"/>
          <a:ext cx="1871662" cy="792163"/>
        </p:xfrm>
        <a:graphic>
          <a:graphicData uri="http://schemas.openxmlformats.org/presentationml/2006/ole">
            <mc:AlternateContent xmlns:mc="http://schemas.openxmlformats.org/markup-compatibility/2006">
              <mc:Choice xmlns:v="urn:schemas-microsoft-com:vml" Requires="v">
                <p:oleObj spid="_x0000_s15381" name="Równanie" r:id="rId5" imgW="457002" imgH="393529" progId="Equation.3">
                  <p:embed/>
                </p:oleObj>
              </mc:Choice>
              <mc:Fallback>
                <p:oleObj name="Równanie" r:id="rId5" imgW="457002"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5876925"/>
                        <a:ext cx="18716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53" name="Picture 8" descr="C:\Documents and Settings\Sopoćko\Moje dokumenty\Moje obrazy\Rola banku c\two_m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a:xfrm>
            <a:off x="914400" y="228600"/>
            <a:ext cx="7793038" cy="1462088"/>
          </a:xfrm>
        </p:spPr>
        <p:txBody>
          <a:bodyPr/>
          <a:lstStyle/>
          <a:p>
            <a:pPr eaLnBrk="1" hangingPunct="1"/>
            <a:r>
              <a:rPr lang="pl-PL" altLang="pl-PL" dirty="0" smtClean="0"/>
              <a:t>Współczynniki </a:t>
            </a:r>
            <a:r>
              <a:rPr lang="pl-PL" altLang="pl-PL" dirty="0" err="1" smtClean="0"/>
              <a:t>vega</a:t>
            </a:r>
            <a:r>
              <a:rPr lang="pl-PL" altLang="pl-PL" dirty="0" smtClean="0"/>
              <a:t> i tau</a:t>
            </a:r>
          </a:p>
        </p:txBody>
      </p:sp>
    </p:spTree>
    <p:extLst>
      <p:ext uri="{BB962C8B-B14F-4D97-AF65-F5344CB8AC3E}">
        <p14:creationId xmlns:p14="http://schemas.microsoft.com/office/powerpoint/2010/main" val="10583477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EE48115-738F-405F-8702-DBD928514705}" type="slidenum">
              <a:rPr lang="pl-PL" altLang="pl-PL" smtClean="0"/>
              <a:pPr eaLnBrk="1" hangingPunct="1"/>
              <a:t>113</a:t>
            </a:fld>
            <a:endParaRPr lang="pl-PL" altLang="pl-PL" smtClean="0"/>
          </a:p>
        </p:txBody>
      </p:sp>
      <p:pic>
        <p:nvPicPr>
          <p:cNvPr id="32772" name="Picture 6" descr="http://help.kfpsalsa.com/media/33794/chart6_e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4286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p:cNvSpPr>
            <a:spLocks noGrp="1" noChangeArrowheads="1"/>
          </p:cNvSpPr>
          <p:nvPr>
            <p:ph type="body" idx="1"/>
          </p:nvPr>
        </p:nvSpPr>
        <p:spPr>
          <a:xfrm>
            <a:off x="685800" y="2362200"/>
            <a:ext cx="7772400" cy="4114800"/>
          </a:xfrm>
        </p:spPr>
        <p:txBody>
          <a:bodyPr/>
          <a:lstStyle/>
          <a:p>
            <a:pPr eaLnBrk="1" hangingPunct="1">
              <a:lnSpc>
                <a:spcPct val="80000"/>
              </a:lnSpc>
            </a:pPr>
            <a:r>
              <a:rPr lang="pl-PL" altLang="pl-PL" sz="2800" smtClean="0"/>
              <a:t>Są dwa sposoby zabezpieczenia portfela przy pomocy opcji</a:t>
            </a:r>
          </a:p>
          <a:p>
            <a:pPr eaLnBrk="1" hangingPunct="1">
              <a:lnSpc>
                <a:spcPct val="80000"/>
              </a:lnSpc>
              <a:buFont typeface="Wingdings" pitchFamily="2" charset="2"/>
              <a:buNone/>
            </a:pPr>
            <a:r>
              <a:rPr lang="pl-PL" altLang="pl-PL" sz="2800" smtClean="0"/>
              <a:t>	- fixed hedging, gdzie danej liczbie instrumentów bazowych odpowiada długa pozycja na tej samej liczbie opcji (np. dla portfela posiadanych akcji – opcje put na nie</a:t>
            </a:r>
          </a:p>
          <a:p>
            <a:pPr eaLnBrk="1" hangingPunct="1">
              <a:lnSpc>
                <a:spcPct val="80000"/>
              </a:lnSpc>
              <a:buFont typeface="Wingdings" pitchFamily="2" charset="2"/>
              <a:buNone/>
            </a:pPr>
            <a:r>
              <a:rPr lang="pl-PL" altLang="pl-PL" sz="2800" smtClean="0"/>
              <a:t>	- delta hedging (</a:t>
            </a:r>
            <a:r>
              <a:rPr lang="pl-PL" altLang="pl-PL" sz="2800" i="1" smtClean="0"/>
              <a:t>continous, fiduciary</a:t>
            </a:r>
            <a:r>
              <a:rPr lang="pl-PL" altLang="pl-PL" sz="2800" smtClean="0"/>
              <a:t>), gdzie ilość opcji zmienia się w zależności od ralacji cenowych na rynku spot i terminowym</a:t>
            </a:r>
          </a:p>
          <a:p>
            <a:pPr eaLnBrk="1" hangingPunct="1">
              <a:lnSpc>
                <a:spcPct val="80000"/>
              </a:lnSpc>
            </a:pPr>
            <a:r>
              <a:rPr lang="pl-PL" altLang="pl-PL" sz="2800" smtClean="0"/>
              <a:t>Fixed hedging jest droższym zabezpieczeniem</a:t>
            </a:r>
          </a:p>
        </p:txBody>
      </p:sp>
      <p:sp>
        <p:nvSpPr>
          <p:cNvPr id="32771" name="Rectangle 2"/>
          <p:cNvSpPr>
            <a:spLocks noGrp="1" noChangeArrowheads="1"/>
          </p:cNvSpPr>
          <p:nvPr>
            <p:ph type="title"/>
          </p:nvPr>
        </p:nvSpPr>
        <p:spPr/>
        <p:txBody>
          <a:bodyPr>
            <a:normAutofit fontScale="90000"/>
          </a:bodyPr>
          <a:lstStyle/>
          <a:p>
            <a:pPr eaLnBrk="1" hangingPunct="1"/>
            <a:r>
              <a:rPr lang="pl-PL" altLang="pl-PL" sz="4000" b="1" dirty="0" smtClean="0"/>
              <a:t>Zabezpieczenia portfela przy użyciu opcji</a:t>
            </a:r>
            <a:endParaRPr lang="pl-PL" altLang="pl-PL" sz="4000" dirty="0" smtClean="0"/>
          </a:p>
        </p:txBody>
      </p:sp>
    </p:spTree>
    <p:extLst>
      <p:ext uri="{BB962C8B-B14F-4D97-AF65-F5344CB8AC3E}">
        <p14:creationId xmlns:p14="http://schemas.microsoft.com/office/powerpoint/2010/main" val="6009123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9BB6D35-DA05-4DB3-8076-CC680322EE03}" type="slidenum">
              <a:rPr lang="pl-PL" altLang="pl-PL" smtClean="0"/>
              <a:pPr eaLnBrk="1" hangingPunct="1"/>
              <a:t>114</a:t>
            </a:fld>
            <a:endParaRPr lang="pl-PL" altLang="pl-PL" smtClean="0"/>
          </a:p>
        </p:txBody>
      </p:sp>
      <p:sp>
        <p:nvSpPr>
          <p:cNvPr id="33795" name="Rectangle 2"/>
          <p:cNvSpPr>
            <a:spLocks noGrp="1" noChangeArrowheads="1"/>
          </p:cNvSpPr>
          <p:nvPr>
            <p:ph type="title"/>
          </p:nvPr>
        </p:nvSpPr>
        <p:spPr/>
        <p:txBody>
          <a:bodyPr/>
          <a:lstStyle/>
          <a:p>
            <a:pPr eaLnBrk="1" hangingPunct="1"/>
            <a:r>
              <a:rPr lang="pl-PL" altLang="pl-PL" smtClean="0"/>
              <a:t>Delta hedging</a:t>
            </a:r>
          </a:p>
        </p:txBody>
      </p:sp>
      <p:pic>
        <p:nvPicPr>
          <p:cNvPr id="33796" name="Picture 5" descr="http://www.planebuzz.com/earnings-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a:spLocks noGrp="1" noChangeArrowheads="1"/>
          </p:cNvSpPr>
          <p:nvPr>
            <p:ph type="body" idx="1"/>
          </p:nvPr>
        </p:nvSpPr>
        <p:spPr/>
        <p:txBody>
          <a:bodyPr/>
          <a:lstStyle/>
          <a:p>
            <a:pPr eaLnBrk="1" hangingPunct="1">
              <a:lnSpc>
                <a:spcPct val="80000"/>
              </a:lnSpc>
            </a:pPr>
            <a:r>
              <a:rPr lang="pl-PL" altLang="pl-PL" sz="2400" smtClean="0"/>
              <a:t>Zasada jest tu spełnienie następującej zależności</a:t>
            </a:r>
          </a:p>
          <a:p>
            <a:pPr eaLnBrk="1" hangingPunct="1">
              <a:lnSpc>
                <a:spcPct val="80000"/>
              </a:lnSpc>
            </a:pPr>
            <a:r>
              <a:rPr lang="pl-PL" altLang="pl-PL" sz="2400" b="1" smtClean="0"/>
              <a:t>ilość kontraktów instrumentów bazowych = ilość kontraktów opcyjnych </a:t>
            </a:r>
            <a:r>
              <a:rPr lang="pl-PL" altLang="pl-PL" sz="2400" b="1" smtClean="0">
                <a:sym typeface="Symbol" pitchFamily="18" charset="2"/>
              </a:rPr>
              <a:t></a:t>
            </a:r>
            <a:r>
              <a:rPr lang="pl-PL" altLang="pl-PL" sz="2400" b="1" smtClean="0"/>
              <a:t> delta</a:t>
            </a:r>
            <a:r>
              <a:rPr lang="pl-PL" altLang="pl-PL" sz="2400" smtClean="0"/>
              <a:t> </a:t>
            </a:r>
          </a:p>
          <a:p>
            <a:pPr eaLnBrk="1" hangingPunct="1">
              <a:lnSpc>
                <a:spcPct val="80000"/>
              </a:lnSpc>
            </a:pPr>
            <a:r>
              <a:rPr lang="pl-PL" altLang="pl-PL" sz="2400" smtClean="0"/>
              <a:t>niezależnie od tego czy zastosujemy zabezpieczenie typu delta, czy zabezpieczenie stałe, do wyboru istnieją następujące możliwości:</a:t>
            </a:r>
          </a:p>
          <a:p>
            <a:pPr eaLnBrk="1" hangingPunct="1">
              <a:lnSpc>
                <a:spcPct val="80000"/>
              </a:lnSpc>
              <a:buFont typeface="Wingdings" pitchFamily="2" charset="2"/>
              <a:buNone/>
            </a:pPr>
            <a:r>
              <a:rPr lang="pl-PL" altLang="pl-PL" sz="2400" smtClean="0"/>
              <a:t>		1) długa pozycja na instrumencie bazowym – krótka na opcji kupna lub długa na opcji sprzedaży</a:t>
            </a:r>
          </a:p>
          <a:p>
            <a:pPr eaLnBrk="1" hangingPunct="1">
              <a:lnSpc>
                <a:spcPct val="80000"/>
              </a:lnSpc>
              <a:buFont typeface="Wingdings" pitchFamily="2" charset="2"/>
              <a:buNone/>
            </a:pPr>
            <a:r>
              <a:rPr lang="pl-PL" altLang="pl-PL" sz="2400" smtClean="0"/>
              <a:t>		2) krótka pozycja  na instrumencie bazowym (np. dla walorów sprzedawanych </a:t>
            </a:r>
            <a:r>
              <a:rPr lang="pl-PL" altLang="pl-PL" sz="2400" i="1" smtClean="0"/>
              <a:t>short</a:t>
            </a:r>
            <a:r>
              <a:rPr lang="pl-PL" altLang="pl-PL" sz="2400" smtClean="0"/>
              <a:t>, futures, zobowiązań wobec deponentów itp.) – długa na opcji kupna lub krótka na opcji sprzedaży.</a:t>
            </a:r>
          </a:p>
        </p:txBody>
      </p:sp>
    </p:spTree>
    <p:extLst>
      <p:ext uri="{BB962C8B-B14F-4D97-AF65-F5344CB8AC3E}">
        <p14:creationId xmlns:p14="http://schemas.microsoft.com/office/powerpoint/2010/main" val="15373707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8E97129-F188-4EA0-A0EB-024519752810}" type="slidenum">
              <a:rPr lang="pl-PL" altLang="pl-PL" smtClean="0"/>
              <a:pPr eaLnBrk="1" hangingPunct="1"/>
              <a:t>115</a:t>
            </a:fld>
            <a:endParaRPr lang="pl-PL" altLang="pl-PL" smtClean="0"/>
          </a:p>
        </p:txBody>
      </p:sp>
      <p:sp>
        <p:nvSpPr>
          <p:cNvPr id="35843" name="Rectangle 2"/>
          <p:cNvSpPr>
            <a:spLocks noGrp="1" noChangeArrowheads="1"/>
          </p:cNvSpPr>
          <p:nvPr>
            <p:ph type="title"/>
          </p:nvPr>
        </p:nvSpPr>
        <p:spPr/>
        <p:txBody>
          <a:bodyPr/>
          <a:lstStyle/>
          <a:p>
            <a:pPr algn="ctr" eaLnBrk="1" hangingPunct="1"/>
            <a:r>
              <a:rPr lang="pl-PL" altLang="pl-PL" smtClean="0"/>
              <a:t>Strategia straddle</a:t>
            </a:r>
          </a:p>
        </p:txBody>
      </p:sp>
      <p:grpSp>
        <p:nvGrpSpPr>
          <p:cNvPr id="35844" name="Grupa 2"/>
          <p:cNvGrpSpPr>
            <a:grpSpLocks/>
          </p:cNvGrpSpPr>
          <p:nvPr/>
        </p:nvGrpSpPr>
        <p:grpSpPr bwMode="auto">
          <a:xfrm>
            <a:off x="1328738" y="2636838"/>
            <a:ext cx="6035675" cy="3103562"/>
            <a:chOff x="1328738" y="2636838"/>
            <a:chExt cx="6035675" cy="3103562"/>
          </a:xfrm>
        </p:grpSpPr>
        <p:sp>
          <p:nvSpPr>
            <p:cNvPr id="35847" name="Line 18"/>
            <p:cNvSpPr>
              <a:spLocks noChangeShapeType="1"/>
            </p:cNvSpPr>
            <p:nvPr/>
          </p:nvSpPr>
          <p:spPr bwMode="auto">
            <a:xfrm flipH="1">
              <a:off x="4713288" y="3490913"/>
              <a:ext cx="822325" cy="155575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48" name="Line 19"/>
            <p:cNvSpPr>
              <a:spLocks noChangeShapeType="1"/>
            </p:cNvSpPr>
            <p:nvPr/>
          </p:nvSpPr>
          <p:spPr bwMode="auto">
            <a:xfrm>
              <a:off x="5535613" y="3490913"/>
              <a:ext cx="1098550" cy="1463675"/>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49" name="Line 4"/>
            <p:cNvSpPr>
              <a:spLocks noChangeShapeType="1"/>
            </p:cNvSpPr>
            <p:nvPr/>
          </p:nvSpPr>
          <p:spPr bwMode="auto">
            <a:xfrm>
              <a:off x="1630363" y="2855913"/>
              <a:ext cx="1587" cy="2103437"/>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0" name="Line 5"/>
            <p:cNvSpPr>
              <a:spLocks noChangeShapeType="1"/>
            </p:cNvSpPr>
            <p:nvPr/>
          </p:nvSpPr>
          <p:spPr bwMode="auto">
            <a:xfrm>
              <a:off x="1603375" y="3890963"/>
              <a:ext cx="2103438" cy="1587"/>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5851" name="Line 6"/>
            <p:cNvSpPr>
              <a:spLocks noChangeShapeType="1"/>
            </p:cNvSpPr>
            <p:nvPr/>
          </p:nvSpPr>
          <p:spPr bwMode="auto">
            <a:xfrm>
              <a:off x="1328738" y="4238625"/>
              <a:ext cx="1373187" cy="1588"/>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2" name="Line 7"/>
            <p:cNvSpPr>
              <a:spLocks noChangeShapeType="1"/>
            </p:cNvSpPr>
            <p:nvPr/>
          </p:nvSpPr>
          <p:spPr bwMode="auto">
            <a:xfrm flipV="1">
              <a:off x="2700338" y="2867025"/>
              <a:ext cx="1098550" cy="1373188"/>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3" name="Line 8"/>
            <p:cNvSpPr>
              <a:spLocks noChangeShapeType="1"/>
            </p:cNvSpPr>
            <p:nvPr/>
          </p:nvSpPr>
          <p:spPr bwMode="auto">
            <a:xfrm>
              <a:off x="1878013" y="2867025"/>
              <a:ext cx="823912" cy="1281113"/>
            </a:xfrm>
            <a:prstGeom prst="line">
              <a:avLst/>
            </a:prstGeom>
            <a:noFill/>
            <a:ln w="12700">
              <a:solidFill>
                <a:srgbClr val="00FF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4" name="Line 9"/>
            <p:cNvSpPr>
              <a:spLocks noChangeShapeType="1"/>
            </p:cNvSpPr>
            <p:nvPr/>
          </p:nvSpPr>
          <p:spPr bwMode="auto">
            <a:xfrm>
              <a:off x="2700338" y="4222750"/>
              <a:ext cx="1190625" cy="1588"/>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5" name="Line 10"/>
            <p:cNvSpPr>
              <a:spLocks noChangeShapeType="1"/>
            </p:cNvSpPr>
            <p:nvPr/>
          </p:nvSpPr>
          <p:spPr bwMode="auto">
            <a:xfrm>
              <a:off x="1878013" y="3141663"/>
              <a:ext cx="823912" cy="1262062"/>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6" name="Line 11"/>
            <p:cNvSpPr>
              <a:spLocks noChangeShapeType="1"/>
            </p:cNvSpPr>
            <p:nvPr/>
          </p:nvSpPr>
          <p:spPr bwMode="auto">
            <a:xfrm flipV="1">
              <a:off x="2700338" y="3141663"/>
              <a:ext cx="1098550" cy="1281112"/>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7" name="Line 12"/>
            <p:cNvSpPr>
              <a:spLocks noChangeShapeType="1"/>
            </p:cNvSpPr>
            <p:nvPr/>
          </p:nvSpPr>
          <p:spPr bwMode="auto">
            <a:xfrm>
              <a:off x="4621213" y="2794000"/>
              <a:ext cx="0" cy="2195513"/>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58" name="Line 13"/>
            <p:cNvSpPr>
              <a:spLocks noChangeShapeType="1"/>
            </p:cNvSpPr>
            <p:nvPr/>
          </p:nvSpPr>
          <p:spPr bwMode="auto">
            <a:xfrm>
              <a:off x="4621213" y="3967163"/>
              <a:ext cx="2743200" cy="0"/>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5859" name="Line 14"/>
            <p:cNvSpPr>
              <a:spLocks noChangeShapeType="1"/>
            </p:cNvSpPr>
            <p:nvPr/>
          </p:nvSpPr>
          <p:spPr bwMode="auto">
            <a:xfrm flipV="1">
              <a:off x="4895850" y="3784600"/>
              <a:ext cx="639763" cy="1281113"/>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60" name="Line 15"/>
            <p:cNvSpPr>
              <a:spLocks noChangeShapeType="1"/>
            </p:cNvSpPr>
            <p:nvPr/>
          </p:nvSpPr>
          <p:spPr bwMode="auto">
            <a:xfrm>
              <a:off x="5535613" y="3784600"/>
              <a:ext cx="1738312" cy="0"/>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61" name="Line 16"/>
            <p:cNvSpPr>
              <a:spLocks noChangeShapeType="1"/>
            </p:cNvSpPr>
            <p:nvPr/>
          </p:nvSpPr>
          <p:spPr bwMode="auto">
            <a:xfrm>
              <a:off x="4621213" y="3617913"/>
              <a:ext cx="914400" cy="0"/>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62" name="Line 17"/>
            <p:cNvSpPr>
              <a:spLocks noChangeShapeType="1"/>
            </p:cNvSpPr>
            <p:nvPr/>
          </p:nvSpPr>
          <p:spPr bwMode="auto">
            <a:xfrm>
              <a:off x="5508625" y="3644900"/>
              <a:ext cx="1006475" cy="1373188"/>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63" name="Line 20"/>
            <p:cNvSpPr>
              <a:spLocks noChangeShapeType="1"/>
            </p:cNvSpPr>
            <p:nvPr/>
          </p:nvSpPr>
          <p:spPr bwMode="auto">
            <a:xfrm>
              <a:off x="2700338" y="3857625"/>
              <a:ext cx="1587" cy="182563"/>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5864" name="Text Box 21"/>
            <p:cNvSpPr txBox="1">
              <a:spLocks noChangeArrowheads="1"/>
            </p:cNvSpPr>
            <p:nvPr/>
          </p:nvSpPr>
          <p:spPr bwMode="auto">
            <a:xfrm>
              <a:off x="1476375" y="5373688"/>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Long straddle</a:t>
              </a:r>
            </a:p>
          </p:txBody>
        </p:sp>
        <p:sp>
          <p:nvSpPr>
            <p:cNvPr id="35865" name="Text Box 22"/>
            <p:cNvSpPr txBox="1">
              <a:spLocks noChangeArrowheads="1"/>
            </p:cNvSpPr>
            <p:nvPr/>
          </p:nvSpPr>
          <p:spPr bwMode="auto">
            <a:xfrm>
              <a:off x="4787900" y="5373688"/>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Short straddle</a:t>
              </a:r>
            </a:p>
          </p:txBody>
        </p:sp>
        <p:sp>
          <p:nvSpPr>
            <p:cNvPr id="35866" name="Text Box 23"/>
            <p:cNvSpPr txBox="1">
              <a:spLocks noChangeArrowheads="1"/>
            </p:cNvSpPr>
            <p:nvPr/>
          </p:nvSpPr>
          <p:spPr bwMode="auto">
            <a:xfrm>
              <a:off x="1403350" y="3716338"/>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0</a:t>
              </a:r>
            </a:p>
          </p:txBody>
        </p:sp>
        <p:sp>
          <p:nvSpPr>
            <p:cNvPr id="35867" name="Text Box 24"/>
            <p:cNvSpPr txBox="1">
              <a:spLocks noChangeArrowheads="1"/>
            </p:cNvSpPr>
            <p:nvPr/>
          </p:nvSpPr>
          <p:spPr bwMode="auto">
            <a:xfrm>
              <a:off x="4356100" y="3789363"/>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0</a:t>
              </a:r>
            </a:p>
          </p:txBody>
        </p:sp>
        <p:sp>
          <p:nvSpPr>
            <p:cNvPr id="35868" name="Text Box 25"/>
            <p:cNvSpPr txBox="1">
              <a:spLocks noChangeArrowheads="1"/>
            </p:cNvSpPr>
            <p:nvPr/>
          </p:nvSpPr>
          <p:spPr bwMode="auto">
            <a:xfrm>
              <a:off x="1476375" y="2636838"/>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Long put</a:t>
              </a:r>
            </a:p>
          </p:txBody>
        </p:sp>
        <p:sp>
          <p:nvSpPr>
            <p:cNvPr id="35869" name="Text Box 26"/>
            <p:cNvSpPr txBox="1">
              <a:spLocks noChangeArrowheads="1"/>
            </p:cNvSpPr>
            <p:nvPr/>
          </p:nvSpPr>
          <p:spPr bwMode="auto">
            <a:xfrm>
              <a:off x="3132138" y="2636838"/>
              <a:ext cx="1150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Long call</a:t>
              </a:r>
            </a:p>
          </p:txBody>
        </p:sp>
        <p:sp>
          <p:nvSpPr>
            <p:cNvPr id="35870" name="Text Box 27"/>
            <p:cNvSpPr txBox="1">
              <a:spLocks noChangeArrowheads="1"/>
            </p:cNvSpPr>
            <p:nvPr/>
          </p:nvSpPr>
          <p:spPr bwMode="auto">
            <a:xfrm>
              <a:off x="4787900" y="2708275"/>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t>Short put	Schort call</a:t>
              </a:r>
            </a:p>
          </p:txBody>
        </p:sp>
      </p:grpSp>
      <p:sp>
        <p:nvSpPr>
          <p:cNvPr id="35845" name="Text Box 28"/>
          <p:cNvSpPr txBox="1">
            <a:spLocks noChangeArrowheads="1"/>
          </p:cNvSpPr>
          <p:nvPr/>
        </p:nvSpPr>
        <p:spPr bwMode="auto">
          <a:xfrm>
            <a:off x="827088" y="1844675"/>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Zajmowanie tych samych pozycji na przeciwstawnych opcjach przy tej samej cenie wykonania</a:t>
            </a:r>
          </a:p>
        </p:txBody>
      </p:sp>
      <p:sp>
        <p:nvSpPr>
          <p:cNvPr id="35846" name="Text Box 29"/>
          <p:cNvSpPr txBox="1">
            <a:spLocks noChangeArrowheads="1"/>
          </p:cNvSpPr>
          <p:nvPr/>
        </p:nvSpPr>
        <p:spPr bwMode="auto">
          <a:xfrm>
            <a:off x="539750" y="6092825"/>
            <a:ext cx="8135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Celem strategii jest zysk na dużych wahaniach ceny bazowej (long s.) lub na małych (short s.)</a:t>
            </a:r>
          </a:p>
        </p:txBody>
      </p:sp>
    </p:spTree>
    <p:extLst>
      <p:ext uri="{BB962C8B-B14F-4D97-AF65-F5344CB8AC3E}">
        <p14:creationId xmlns:p14="http://schemas.microsoft.com/office/powerpoint/2010/main" val="152616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133CFDF-6172-4458-B601-138BBDA9B6A7}" type="slidenum">
              <a:rPr lang="pl-PL" altLang="pl-PL" smtClean="0"/>
              <a:pPr eaLnBrk="1" hangingPunct="1"/>
              <a:t>116</a:t>
            </a:fld>
            <a:endParaRPr lang="pl-PL" altLang="pl-PL" smtClean="0"/>
          </a:p>
        </p:txBody>
      </p:sp>
      <p:sp>
        <p:nvSpPr>
          <p:cNvPr id="36867" name="Rectangle 2"/>
          <p:cNvSpPr>
            <a:spLocks noGrp="1" noChangeArrowheads="1"/>
          </p:cNvSpPr>
          <p:nvPr>
            <p:ph type="title"/>
          </p:nvPr>
        </p:nvSpPr>
        <p:spPr>
          <a:xfrm>
            <a:off x="1350963" y="333375"/>
            <a:ext cx="7793037" cy="1462088"/>
          </a:xfrm>
        </p:spPr>
        <p:txBody>
          <a:bodyPr/>
          <a:lstStyle/>
          <a:p>
            <a:pPr algn="ctr" eaLnBrk="1" hangingPunct="1"/>
            <a:r>
              <a:rPr lang="pl-PL" altLang="pl-PL" smtClean="0"/>
              <a:t>Strategia strangles</a:t>
            </a:r>
          </a:p>
        </p:txBody>
      </p:sp>
      <p:sp>
        <p:nvSpPr>
          <p:cNvPr id="36868" name="Line 5"/>
          <p:cNvSpPr>
            <a:spLocks noChangeShapeType="1"/>
          </p:cNvSpPr>
          <p:nvPr/>
        </p:nvSpPr>
        <p:spPr bwMode="auto">
          <a:xfrm>
            <a:off x="1625600" y="2687638"/>
            <a:ext cx="0" cy="2927350"/>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69" name="Line 6"/>
          <p:cNvSpPr>
            <a:spLocks noChangeShapeType="1"/>
          </p:cNvSpPr>
          <p:nvPr/>
        </p:nvSpPr>
        <p:spPr bwMode="auto">
          <a:xfrm>
            <a:off x="1625600" y="4151313"/>
            <a:ext cx="2470150" cy="0"/>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6870" name="Line 7"/>
          <p:cNvSpPr>
            <a:spLocks noChangeShapeType="1"/>
          </p:cNvSpPr>
          <p:nvPr/>
        </p:nvSpPr>
        <p:spPr bwMode="auto">
          <a:xfrm>
            <a:off x="4367213" y="4019550"/>
            <a:ext cx="2744787" cy="0"/>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6871" name="Line 8"/>
          <p:cNvSpPr>
            <a:spLocks noChangeShapeType="1"/>
          </p:cNvSpPr>
          <p:nvPr/>
        </p:nvSpPr>
        <p:spPr bwMode="auto">
          <a:xfrm>
            <a:off x="4368800" y="2641600"/>
            <a:ext cx="1588" cy="3017838"/>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2" name="Line 9"/>
          <p:cNvSpPr>
            <a:spLocks noChangeShapeType="1"/>
          </p:cNvSpPr>
          <p:nvPr/>
        </p:nvSpPr>
        <p:spPr bwMode="auto">
          <a:xfrm>
            <a:off x="1808163" y="2870200"/>
            <a:ext cx="731837" cy="1463675"/>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3" name="Line 10"/>
          <p:cNvSpPr>
            <a:spLocks noChangeShapeType="1"/>
          </p:cNvSpPr>
          <p:nvPr/>
        </p:nvSpPr>
        <p:spPr bwMode="auto">
          <a:xfrm>
            <a:off x="2555875" y="4365625"/>
            <a:ext cx="1465263" cy="0"/>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4" name="Line 11"/>
          <p:cNvSpPr>
            <a:spLocks noChangeShapeType="1"/>
          </p:cNvSpPr>
          <p:nvPr/>
        </p:nvSpPr>
        <p:spPr bwMode="auto">
          <a:xfrm flipH="1">
            <a:off x="2722563" y="2870200"/>
            <a:ext cx="733425" cy="1555750"/>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5" name="Line 12"/>
          <p:cNvSpPr>
            <a:spLocks noChangeShapeType="1"/>
          </p:cNvSpPr>
          <p:nvPr/>
        </p:nvSpPr>
        <p:spPr bwMode="auto">
          <a:xfrm flipH="1">
            <a:off x="1625600" y="4424363"/>
            <a:ext cx="1098550" cy="1587"/>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6" name="Line 13"/>
          <p:cNvSpPr>
            <a:spLocks noChangeShapeType="1"/>
          </p:cNvSpPr>
          <p:nvPr/>
        </p:nvSpPr>
        <p:spPr bwMode="auto">
          <a:xfrm>
            <a:off x="4460875" y="3830638"/>
            <a:ext cx="1371600" cy="0"/>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7" name="Line 14"/>
          <p:cNvSpPr>
            <a:spLocks noChangeShapeType="1"/>
          </p:cNvSpPr>
          <p:nvPr/>
        </p:nvSpPr>
        <p:spPr bwMode="auto">
          <a:xfrm>
            <a:off x="5867400" y="3860800"/>
            <a:ext cx="823913" cy="1279525"/>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8" name="Line 15"/>
          <p:cNvSpPr>
            <a:spLocks noChangeShapeType="1"/>
          </p:cNvSpPr>
          <p:nvPr/>
        </p:nvSpPr>
        <p:spPr bwMode="auto">
          <a:xfrm flipH="1">
            <a:off x="5483225" y="3854450"/>
            <a:ext cx="1371600" cy="1588"/>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79" name="Line 16"/>
          <p:cNvSpPr>
            <a:spLocks noChangeShapeType="1"/>
          </p:cNvSpPr>
          <p:nvPr/>
        </p:nvSpPr>
        <p:spPr bwMode="auto">
          <a:xfrm flipH="1">
            <a:off x="4808538" y="3879850"/>
            <a:ext cx="731837" cy="1189038"/>
          </a:xfrm>
          <a:prstGeom prst="line">
            <a:avLst/>
          </a:prstGeom>
          <a:noFill/>
          <a:ln w="6350">
            <a:solidFill>
              <a:srgbClr val="00FF00"/>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0" name="Line 17"/>
          <p:cNvSpPr>
            <a:spLocks noChangeShapeType="1"/>
          </p:cNvSpPr>
          <p:nvPr/>
        </p:nvSpPr>
        <p:spPr bwMode="auto">
          <a:xfrm>
            <a:off x="1717675" y="3054350"/>
            <a:ext cx="639763" cy="150495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1" name="Line 18"/>
          <p:cNvSpPr>
            <a:spLocks noChangeShapeType="1"/>
          </p:cNvSpPr>
          <p:nvPr/>
        </p:nvSpPr>
        <p:spPr bwMode="auto">
          <a:xfrm flipV="1">
            <a:off x="2905125" y="2962275"/>
            <a:ext cx="733425" cy="1597025"/>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2" name="Line 19"/>
          <p:cNvSpPr>
            <a:spLocks noChangeShapeType="1"/>
          </p:cNvSpPr>
          <p:nvPr/>
        </p:nvSpPr>
        <p:spPr bwMode="auto">
          <a:xfrm flipH="1">
            <a:off x="4643438" y="3598863"/>
            <a:ext cx="914400" cy="1328737"/>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3" name="Line 20"/>
          <p:cNvSpPr>
            <a:spLocks noChangeShapeType="1"/>
          </p:cNvSpPr>
          <p:nvPr/>
        </p:nvSpPr>
        <p:spPr bwMode="auto">
          <a:xfrm>
            <a:off x="5924550" y="3598863"/>
            <a:ext cx="822325" cy="1328737"/>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4" name="Line 21"/>
          <p:cNvSpPr>
            <a:spLocks noChangeShapeType="1"/>
          </p:cNvSpPr>
          <p:nvPr/>
        </p:nvSpPr>
        <p:spPr bwMode="auto">
          <a:xfrm>
            <a:off x="2357438" y="4513263"/>
            <a:ext cx="549275" cy="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5" name="Line 22"/>
          <p:cNvSpPr>
            <a:spLocks noChangeShapeType="1"/>
          </p:cNvSpPr>
          <p:nvPr/>
        </p:nvSpPr>
        <p:spPr bwMode="auto">
          <a:xfrm>
            <a:off x="5557838" y="3598863"/>
            <a:ext cx="366712" cy="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6886" name="Text Box 23"/>
          <p:cNvSpPr txBox="1">
            <a:spLocks noChangeArrowheads="1"/>
          </p:cNvSpPr>
          <p:nvPr/>
        </p:nvSpPr>
        <p:spPr bwMode="auto">
          <a:xfrm>
            <a:off x="2263775" y="3781425"/>
            <a:ext cx="9159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ceny wyk.</a:t>
            </a:r>
            <a:endParaRPr lang="pl-PL" altLang="pl-PL"/>
          </a:p>
        </p:txBody>
      </p:sp>
      <p:sp>
        <p:nvSpPr>
          <p:cNvPr id="36887" name="Text Box 24"/>
          <p:cNvSpPr txBox="1">
            <a:spLocks noChangeArrowheads="1"/>
          </p:cNvSpPr>
          <p:nvPr/>
        </p:nvSpPr>
        <p:spPr bwMode="auto">
          <a:xfrm>
            <a:off x="5281613" y="4152900"/>
            <a:ext cx="915987"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ceny wyk.</a:t>
            </a:r>
            <a:endParaRPr lang="pl-PL" altLang="pl-PL"/>
          </a:p>
        </p:txBody>
      </p:sp>
      <p:sp>
        <p:nvSpPr>
          <p:cNvPr id="36888" name="Line 25"/>
          <p:cNvSpPr>
            <a:spLocks noChangeShapeType="1"/>
          </p:cNvSpPr>
          <p:nvPr/>
        </p:nvSpPr>
        <p:spPr bwMode="auto">
          <a:xfrm>
            <a:off x="5580063" y="3860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6889" name="Line 26"/>
          <p:cNvSpPr>
            <a:spLocks noChangeShapeType="1"/>
          </p:cNvSpPr>
          <p:nvPr/>
        </p:nvSpPr>
        <p:spPr bwMode="auto">
          <a:xfrm>
            <a:off x="5795963" y="3860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6890" name="Line 27"/>
          <p:cNvSpPr>
            <a:spLocks noChangeShapeType="1"/>
          </p:cNvSpPr>
          <p:nvPr/>
        </p:nvSpPr>
        <p:spPr bwMode="auto">
          <a:xfrm>
            <a:off x="2555875" y="40052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6891" name="Line 28"/>
          <p:cNvSpPr>
            <a:spLocks noChangeShapeType="1"/>
          </p:cNvSpPr>
          <p:nvPr/>
        </p:nvSpPr>
        <p:spPr bwMode="auto">
          <a:xfrm>
            <a:off x="2771775" y="40052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6892" name="Text Box 29"/>
          <p:cNvSpPr txBox="1">
            <a:spLocks noChangeArrowheads="1"/>
          </p:cNvSpPr>
          <p:nvPr/>
        </p:nvSpPr>
        <p:spPr bwMode="auto">
          <a:xfrm>
            <a:off x="1187450" y="5734050"/>
            <a:ext cx="6840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Long strangles			Short strangles</a:t>
            </a:r>
          </a:p>
        </p:txBody>
      </p:sp>
      <p:sp>
        <p:nvSpPr>
          <p:cNvPr id="36893" name="Text Box 30"/>
          <p:cNvSpPr txBox="1">
            <a:spLocks noChangeArrowheads="1"/>
          </p:cNvSpPr>
          <p:nvPr/>
        </p:nvSpPr>
        <p:spPr bwMode="auto">
          <a:xfrm>
            <a:off x="900113" y="1844675"/>
            <a:ext cx="755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Zajmowanie tych samych pozycji na przeciwstawnych opcjach przy różnych cenach wykonania</a:t>
            </a:r>
          </a:p>
        </p:txBody>
      </p:sp>
      <p:sp>
        <p:nvSpPr>
          <p:cNvPr id="36894" name="Text Box 31"/>
          <p:cNvSpPr txBox="1">
            <a:spLocks noChangeArrowheads="1"/>
          </p:cNvSpPr>
          <p:nvPr/>
        </p:nvSpPr>
        <p:spPr bwMode="auto">
          <a:xfrm>
            <a:off x="1258888" y="6308725"/>
            <a:ext cx="705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Cel strategii – jak w przypadku straddle</a:t>
            </a:r>
          </a:p>
        </p:txBody>
      </p:sp>
    </p:spTree>
    <p:extLst>
      <p:ext uri="{BB962C8B-B14F-4D97-AF65-F5344CB8AC3E}">
        <p14:creationId xmlns:p14="http://schemas.microsoft.com/office/powerpoint/2010/main" val="30492922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407FE22-5640-4C32-93AB-257901E86C12}" type="slidenum">
              <a:rPr lang="pl-PL" altLang="pl-PL" smtClean="0"/>
              <a:pPr eaLnBrk="1" hangingPunct="1"/>
              <a:t>117</a:t>
            </a:fld>
            <a:endParaRPr lang="pl-PL" altLang="pl-PL" smtClean="0"/>
          </a:p>
        </p:txBody>
      </p:sp>
      <p:sp>
        <p:nvSpPr>
          <p:cNvPr id="37891" name="Rectangle 2"/>
          <p:cNvSpPr>
            <a:spLocks noGrp="1" noChangeArrowheads="1"/>
          </p:cNvSpPr>
          <p:nvPr>
            <p:ph type="title"/>
          </p:nvPr>
        </p:nvSpPr>
        <p:spPr/>
        <p:txBody>
          <a:bodyPr/>
          <a:lstStyle/>
          <a:p>
            <a:pPr algn="ctr" eaLnBrk="1" hangingPunct="1"/>
            <a:r>
              <a:rPr lang="pl-PL" altLang="pl-PL" smtClean="0"/>
              <a:t>Strip i strap</a:t>
            </a:r>
          </a:p>
        </p:txBody>
      </p:sp>
      <p:sp>
        <p:nvSpPr>
          <p:cNvPr id="37892" name="Text Box 5"/>
          <p:cNvSpPr txBox="1">
            <a:spLocks noChangeArrowheads="1"/>
          </p:cNvSpPr>
          <p:nvPr/>
        </p:nvSpPr>
        <p:spPr bwMode="auto">
          <a:xfrm>
            <a:off x="1403350" y="1844675"/>
            <a:ext cx="6492875" cy="42068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a:p>
        </p:txBody>
      </p:sp>
      <p:sp>
        <p:nvSpPr>
          <p:cNvPr id="37893" name="Line 6"/>
          <p:cNvSpPr>
            <a:spLocks noChangeShapeType="1"/>
          </p:cNvSpPr>
          <p:nvPr/>
        </p:nvSpPr>
        <p:spPr bwMode="auto">
          <a:xfrm>
            <a:off x="1677988" y="2530475"/>
            <a:ext cx="0" cy="356552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37894" name="Line 7"/>
          <p:cNvSpPr>
            <a:spLocks noChangeShapeType="1"/>
          </p:cNvSpPr>
          <p:nvPr/>
        </p:nvSpPr>
        <p:spPr bwMode="auto">
          <a:xfrm>
            <a:off x="1677988" y="4562475"/>
            <a:ext cx="28352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7895" name="Line 8"/>
          <p:cNvSpPr>
            <a:spLocks noChangeShapeType="1"/>
          </p:cNvSpPr>
          <p:nvPr/>
        </p:nvSpPr>
        <p:spPr bwMode="auto">
          <a:xfrm>
            <a:off x="4878388" y="2438400"/>
            <a:ext cx="0" cy="36576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37896" name="Line 9"/>
          <p:cNvSpPr>
            <a:spLocks noChangeShapeType="1"/>
          </p:cNvSpPr>
          <p:nvPr/>
        </p:nvSpPr>
        <p:spPr bwMode="auto">
          <a:xfrm>
            <a:off x="4878388" y="4562475"/>
            <a:ext cx="2743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7897" name="Line 10"/>
          <p:cNvSpPr>
            <a:spLocks noChangeShapeType="1"/>
          </p:cNvSpPr>
          <p:nvPr/>
        </p:nvSpPr>
        <p:spPr bwMode="auto">
          <a:xfrm flipV="1">
            <a:off x="2484438" y="3213100"/>
            <a:ext cx="2286000" cy="2651125"/>
          </a:xfrm>
          <a:prstGeom prst="line">
            <a:avLst/>
          </a:prstGeom>
          <a:noFill/>
          <a:ln w="28575">
            <a:solidFill>
              <a:srgbClr val="339966"/>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7898" name="Line 11"/>
          <p:cNvSpPr>
            <a:spLocks noChangeShapeType="1"/>
          </p:cNvSpPr>
          <p:nvPr/>
        </p:nvSpPr>
        <p:spPr bwMode="auto">
          <a:xfrm>
            <a:off x="4970463" y="3033713"/>
            <a:ext cx="1828800" cy="25606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7899" name="Line 12"/>
          <p:cNvSpPr>
            <a:spLocks noChangeShapeType="1"/>
          </p:cNvSpPr>
          <p:nvPr/>
        </p:nvSpPr>
        <p:spPr bwMode="auto">
          <a:xfrm flipV="1">
            <a:off x="6799263" y="2941638"/>
            <a:ext cx="1004887" cy="2652712"/>
          </a:xfrm>
          <a:prstGeom prst="line">
            <a:avLst/>
          </a:prstGeom>
          <a:noFill/>
          <a:ln w="28575">
            <a:solidFill>
              <a:srgbClr val="808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7900" name="Line 13"/>
          <p:cNvSpPr>
            <a:spLocks noChangeShapeType="1"/>
          </p:cNvSpPr>
          <p:nvPr/>
        </p:nvSpPr>
        <p:spPr bwMode="auto">
          <a:xfrm>
            <a:off x="2592388" y="4470400"/>
            <a:ext cx="0"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7901" name="Line 14"/>
          <p:cNvSpPr>
            <a:spLocks noChangeShapeType="1"/>
          </p:cNvSpPr>
          <p:nvPr/>
        </p:nvSpPr>
        <p:spPr bwMode="auto">
          <a:xfrm>
            <a:off x="6799263" y="4378325"/>
            <a:ext cx="0" cy="3667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7902" name="Text Box 15"/>
          <p:cNvSpPr txBox="1">
            <a:spLocks noChangeArrowheads="1"/>
          </p:cNvSpPr>
          <p:nvPr/>
        </p:nvSpPr>
        <p:spPr bwMode="auto">
          <a:xfrm>
            <a:off x="2317750" y="4130675"/>
            <a:ext cx="914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cena wyk.</a:t>
            </a:r>
            <a:endParaRPr lang="pl-PL" altLang="pl-PL"/>
          </a:p>
        </p:txBody>
      </p:sp>
      <p:sp>
        <p:nvSpPr>
          <p:cNvPr id="37903" name="Text Box 16"/>
          <p:cNvSpPr txBox="1">
            <a:spLocks noChangeArrowheads="1"/>
          </p:cNvSpPr>
          <p:nvPr/>
        </p:nvSpPr>
        <p:spPr bwMode="auto">
          <a:xfrm>
            <a:off x="6157913" y="4130675"/>
            <a:ext cx="1006475"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cena wyk.</a:t>
            </a:r>
            <a:endParaRPr lang="pl-PL" altLang="pl-PL"/>
          </a:p>
        </p:txBody>
      </p:sp>
      <p:sp>
        <p:nvSpPr>
          <p:cNvPr id="37904" name="Text Box 17"/>
          <p:cNvSpPr txBox="1">
            <a:spLocks noChangeArrowheads="1"/>
          </p:cNvSpPr>
          <p:nvPr/>
        </p:nvSpPr>
        <p:spPr bwMode="auto">
          <a:xfrm>
            <a:off x="2070100" y="2419350"/>
            <a:ext cx="2012950" cy="547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1 lon</a:t>
            </a:r>
            <a:r>
              <a:rPr lang="pl-PL" altLang="pl-PL" sz="1200"/>
              <a:t>g</a:t>
            </a:r>
            <a:r>
              <a:rPr lang="en-GB" altLang="pl-PL" sz="1200"/>
              <a:t> call, 2 long put</a:t>
            </a:r>
            <a:endParaRPr lang="pl-PL" altLang="pl-PL"/>
          </a:p>
        </p:txBody>
      </p:sp>
      <p:sp>
        <p:nvSpPr>
          <p:cNvPr id="37905" name="Text Box 18"/>
          <p:cNvSpPr txBox="1">
            <a:spLocks noChangeArrowheads="1"/>
          </p:cNvSpPr>
          <p:nvPr/>
        </p:nvSpPr>
        <p:spPr bwMode="auto">
          <a:xfrm>
            <a:off x="5243513" y="2484438"/>
            <a:ext cx="2287587" cy="639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2 long call, 1 long put</a:t>
            </a:r>
            <a:endParaRPr lang="pl-PL" altLang="pl-PL"/>
          </a:p>
        </p:txBody>
      </p:sp>
      <p:sp>
        <p:nvSpPr>
          <p:cNvPr id="37906" name="Line 19"/>
          <p:cNvSpPr>
            <a:spLocks noChangeShapeType="1"/>
          </p:cNvSpPr>
          <p:nvPr/>
        </p:nvSpPr>
        <p:spPr bwMode="auto">
          <a:xfrm>
            <a:off x="1763713" y="3141663"/>
            <a:ext cx="720725" cy="273526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7907" name="Text Box 20"/>
          <p:cNvSpPr txBox="1">
            <a:spLocks noChangeArrowheads="1"/>
          </p:cNvSpPr>
          <p:nvPr/>
        </p:nvSpPr>
        <p:spPr bwMode="auto">
          <a:xfrm>
            <a:off x="250825" y="6237288"/>
            <a:ext cx="831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Cel strategii – zysk na wahaniach, przy asymetrii oczekiwań zmian ceny bazowej</a:t>
            </a:r>
          </a:p>
        </p:txBody>
      </p:sp>
      <p:sp>
        <p:nvSpPr>
          <p:cNvPr id="37908" name="Text Box 21"/>
          <p:cNvSpPr txBox="1">
            <a:spLocks noChangeArrowheads="1"/>
          </p:cNvSpPr>
          <p:nvPr/>
        </p:nvSpPr>
        <p:spPr bwMode="auto">
          <a:xfrm>
            <a:off x="1331913" y="436562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600"/>
              <a:t>0</a:t>
            </a:r>
          </a:p>
        </p:txBody>
      </p:sp>
    </p:spTree>
    <p:extLst>
      <p:ext uri="{BB962C8B-B14F-4D97-AF65-F5344CB8AC3E}">
        <p14:creationId xmlns:p14="http://schemas.microsoft.com/office/powerpoint/2010/main" val="30969365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5C2FC76-AC76-4DC2-8508-A3BB18C35F06}" type="slidenum">
              <a:rPr lang="pl-PL" altLang="pl-PL" smtClean="0"/>
              <a:pPr eaLnBrk="1" hangingPunct="1"/>
              <a:t>118</a:t>
            </a:fld>
            <a:endParaRPr lang="pl-PL" altLang="pl-PL" smtClean="0"/>
          </a:p>
        </p:txBody>
      </p:sp>
      <p:sp>
        <p:nvSpPr>
          <p:cNvPr id="38915" name="Rectangle 2"/>
          <p:cNvSpPr>
            <a:spLocks noGrp="1" noChangeArrowheads="1"/>
          </p:cNvSpPr>
          <p:nvPr>
            <p:ph type="title"/>
          </p:nvPr>
        </p:nvSpPr>
        <p:spPr/>
        <p:txBody>
          <a:bodyPr/>
          <a:lstStyle/>
          <a:p>
            <a:pPr algn="ctr" eaLnBrk="1" hangingPunct="1"/>
            <a:r>
              <a:rPr lang="pl-PL" altLang="pl-PL" smtClean="0"/>
              <a:t>Bull spread</a:t>
            </a:r>
          </a:p>
        </p:txBody>
      </p:sp>
      <p:grpSp>
        <p:nvGrpSpPr>
          <p:cNvPr id="38916" name="Grupa 1"/>
          <p:cNvGrpSpPr>
            <a:grpSpLocks/>
          </p:cNvGrpSpPr>
          <p:nvPr/>
        </p:nvGrpSpPr>
        <p:grpSpPr bwMode="auto">
          <a:xfrm>
            <a:off x="1619250" y="2276475"/>
            <a:ext cx="6408738" cy="3008313"/>
            <a:chOff x="1619250" y="2276475"/>
            <a:chExt cx="6408738" cy="3008313"/>
          </a:xfrm>
        </p:grpSpPr>
        <p:grpSp>
          <p:nvGrpSpPr>
            <p:cNvPr id="38918" name="Group 4"/>
            <p:cNvGrpSpPr>
              <a:grpSpLocks/>
            </p:cNvGrpSpPr>
            <p:nvPr/>
          </p:nvGrpSpPr>
          <p:grpSpPr bwMode="auto">
            <a:xfrm>
              <a:off x="1619250" y="2276475"/>
              <a:ext cx="5762625" cy="3008313"/>
              <a:chOff x="2056" y="12882"/>
              <a:chExt cx="9073" cy="4739"/>
            </a:xfrm>
          </p:grpSpPr>
          <p:sp>
            <p:nvSpPr>
              <p:cNvPr id="38922" name="Line 5"/>
              <p:cNvSpPr>
                <a:spLocks noChangeShapeType="1"/>
              </p:cNvSpPr>
              <p:nvPr/>
            </p:nvSpPr>
            <p:spPr bwMode="auto">
              <a:xfrm>
                <a:off x="2056" y="13012"/>
                <a:ext cx="1" cy="4609"/>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23" name="Line 6"/>
              <p:cNvSpPr>
                <a:spLocks noChangeShapeType="1"/>
              </p:cNvSpPr>
              <p:nvPr/>
            </p:nvSpPr>
            <p:spPr bwMode="auto">
              <a:xfrm>
                <a:off x="7096" y="13156"/>
                <a:ext cx="1" cy="4465"/>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24" name="Line 7"/>
              <p:cNvSpPr>
                <a:spLocks noChangeShapeType="1"/>
              </p:cNvSpPr>
              <p:nvPr/>
            </p:nvSpPr>
            <p:spPr bwMode="auto">
              <a:xfrm>
                <a:off x="2056" y="15316"/>
                <a:ext cx="4753" cy="1"/>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8925" name="Line 8"/>
              <p:cNvSpPr>
                <a:spLocks noChangeShapeType="1"/>
              </p:cNvSpPr>
              <p:nvPr/>
            </p:nvSpPr>
            <p:spPr bwMode="auto">
              <a:xfrm>
                <a:off x="7096" y="15316"/>
                <a:ext cx="4033" cy="1"/>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8926" name="Line 9"/>
              <p:cNvSpPr>
                <a:spLocks noChangeShapeType="1"/>
              </p:cNvSpPr>
              <p:nvPr/>
            </p:nvSpPr>
            <p:spPr bwMode="auto">
              <a:xfrm>
                <a:off x="2056" y="15028"/>
                <a:ext cx="2737" cy="1"/>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27" name="Line 10"/>
              <p:cNvSpPr>
                <a:spLocks noChangeShapeType="1"/>
              </p:cNvSpPr>
              <p:nvPr/>
            </p:nvSpPr>
            <p:spPr bwMode="auto">
              <a:xfrm>
                <a:off x="4792" y="15028"/>
                <a:ext cx="1441" cy="2449"/>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28" name="Line 11"/>
              <p:cNvSpPr>
                <a:spLocks noChangeShapeType="1"/>
              </p:cNvSpPr>
              <p:nvPr/>
            </p:nvSpPr>
            <p:spPr bwMode="auto">
              <a:xfrm>
                <a:off x="2056" y="15892"/>
                <a:ext cx="2017" cy="1"/>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29" name="Line 12"/>
              <p:cNvSpPr>
                <a:spLocks noChangeShapeType="1"/>
              </p:cNvSpPr>
              <p:nvPr/>
            </p:nvSpPr>
            <p:spPr bwMode="auto">
              <a:xfrm flipV="1">
                <a:off x="4072" y="13300"/>
                <a:ext cx="1297" cy="2593"/>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0" name="Line 13"/>
              <p:cNvSpPr>
                <a:spLocks noChangeShapeType="1"/>
              </p:cNvSpPr>
              <p:nvPr/>
            </p:nvSpPr>
            <p:spPr bwMode="auto">
              <a:xfrm>
                <a:off x="2056" y="15604"/>
                <a:ext cx="2017" cy="1"/>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1" name="Line 14"/>
              <p:cNvSpPr>
                <a:spLocks noChangeShapeType="1"/>
              </p:cNvSpPr>
              <p:nvPr/>
            </p:nvSpPr>
            <p:spPr bwMode="auto">
              <a:xfrm flipV="1">
                <a:off x="4072" y="13890"/>
                <a:ext cx="823" cy="1715"/>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2" name="Line 15"/>
              <p:cNvSpPr>
                <a:spLocks noChangeShapeType="1"/>
              </p:cNvSpPr>
              <p:nvPr/>
            </p:nvSpPr>
            <p:spPr bwMode="auto">
              <a:xfrm>
                <a:off x="4895" y="13890"/>
                <a:ext cx="1729" cy="1"/>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3" name="Line 16"/>
              <p:cNvSpPr>
                <a:spLocks noChangeShapeType="1"/>
              </p:cNvSpPr>
              <p:nvPr/>
            </p:nvSpPr>
            <p:spPr bwMode="auto">
              <a:xfrm>
                <a:off x="4072" y="15172"/>
                <a:ext cx="1" cy="289"/>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4" name="Line 17"/>
              <p:cNvSpPr>
                <a:spLocks noChangeShapeType="1"/>
              </p:cNvSpPr>
              <p:nvPr/>
            </p:nvSpPr>
            <p:spPr bwMode="auto">
              <a:xfrm>
                <a:off x="4792" y="15172"/>
                <a:ext cx="1" cy="289"/>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5" name="Line 18"/>
              <p:cNvSpPr>
                <a:spLocks noChangeShapeType="1"/>
              </p:cNvSpPr>
              <p:nvPr/>
            </p:nvSpPr>
            <p:spPr bwMode="auto">
              <a:xfrm>
                <a:off x="7243" y="13732"/>
                <a:ext cx="1009" cy="2017"/>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6" name="Line 19"/>
              <p:cNvSpPr>
                <a:spLocks noChangeShapeType="1"/>
              </p:cNvSpPr>
              <p:nvPr/>
            </p:nvSpPr>
            <p:spPr bwMode="auto">
              <a:xfrm>
                <a:off x="8248" y="15748"/>
                <a:ext cx="2593" cy="1"/>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7" name="Line 20"/>
              <p:cNvSpPr>
                <a:spLocks noChangeShapeType="1"/>
              </p:cNvSpPr>
              <p:nvPr/>
            </p:nvSpPr>
            <p:spPr bwMode="auto">
              <a:xfrm>
                <a:off x="9400" y="14452"/>
                <a:ext cx="1585" cy="1"/>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8" name="Line 21"/>
              <p:cNvSpPr>
                <a:spLocks noChangeShapeType="1"/>
              </p:cNvSpPr>
              <p:nvPr/>
            </p:nvSpPr>
            <p:spPr bwMode="auto">
              <a:xfrm flipH="1">
                <a:off x="7672" y="14452"/>
                <a:ext cx="1729" cy="2737"/>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39" name="Line 22"/>
              <p:cNvSpPr>
                <a:spLocks noChangeShapeType="1"/>
              </p:cNvSpPr>
              <p:nvPr/>
            </p:nvSpPr>
            <p:spPr bwMode="auto">
              <a:xfrm>
                <a:off x="7343" y="16482"/>
                <a:ext cx="1009" cy="1"/>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40" name="Line 23"/>
              <p:cNvSpPr>
                <a:spLocks noChangeShapeType="1"/>
              </p:cNvSpPr>
              <p:nvPr/>
            </p:nvSpPr>
            <p:spPr bwMode="auto">
              <a:xfrm flipV="1">
                <a:off x="8351" y="14740"/>
                <a:ext cx="1050" cy="1742"/>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41" name="Line 24"/>
              <p:cNvSpPr>
                <a:spLocks noChangeShapeType="1"/>
              </p:cNvSpPr>
              <p:nvPr/>
            </p:nvSpPr>
            <p:spPr bwMode="auto">
              <a:xfrm>
                <a:off x="9400" y="14740"/>
                <a:ext cx="1585" cy="1"/>
              </a:xfrm>
              <a:prstGeom prst="line">
                <a:avLst/>
              </a:prstGeom>
              <a:noFill/>
              <a:ln w="28575">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42" name="Line 25"/>
              <p:cNvSpPr>
                <a:spLocks noChangeShapeType="1"/>
              </p:cNvSpPr>
              <p:nvPr/>
            </p:nvSpPr>
            <p:spPr bwMode="auto">
              <a:xfrm>
                <a:off x="8248" y="15172"/>
                <a:ext cx="1" cy="289"/>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43" name="Line 26"/>
              <p:cNvSpPr>
                <a:spLocks noChangeShapeType="1"/>
              </p:cNvSpPr>
              <p:nvPr/>
            </p:nvSpPr>
            <p:spPr bwMode="auto">
              <a:xfrm>
                <a:off x="9400" y="15172"/>
                <a:ext cx="1" cy="289"/>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8944" name="Text Box 27"/>
              <p:cNvSpPr txBox="1">
                <a:spLocks noChangeArrowheads="1"/>
              </p:cNvSpPr>
              <p:nvPr/>
            </p:nvSpPr>
            <p:spPr bwMode="auto">
              <a:xfrm>
                <a:off x="7631" y="12882"/>
                <a:ext cx="3456" cy="8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put A, short put B</a:t>
                </a:r>
                <a:endParaRPr lang="pl-PL" altLang="pl-PL"/>
              </a:p>
            </p:txBody>
          </p:sp>
        </p:grpSp>
        <p:sp>
          <p:nvSpPr>
            <p:cNvPr id="38919" name="Text Box 28"/>
            <p:cNvSpPr txBox="1">
              <a:spLocks noChangeArrowheads="1"/>
            </p:cNvSpPr>
            <p:nvPr/>
          </p:nvSpPr>
          <p:spPr bwMode="auto">
            <a:xfrm>
              <a:off x="1763713" y="2276475"/>
              <a:ext cx="18288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call A, short call B</a:t>
              </a:r>
              <a:endParaRPr lang="pl-PL" altLang="pl-PL"/>
            </a:p>
          </p:txBody>
        </p:sp>
        <p:sp>
          <p:nvSpPr>
            <p:cNvPr id="38920" name="Rectangle 29"/>
            <p:cNvSpPr>
              <a:spLocks noChangeArrowheads="1"/>
            </p:cNvSpPr>
            <p:nvPr/>
          </p:nvSpPr>
          <p:spPr bwMode="auto">
            <a:xfrm>
              <a:off x="1908175" y="4868863"/>
              <a:ext cx="22320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400"/>
                <a:t>Vertical Bull Call Spread</a:t>
              </a:r>
              <a:endParaRPr lang="pl-PL" altLang="pl-PL" sz="1400"/>
            </a:p>
          </p:txBody>
        </p:sp>
        <p:sp>
          <p:nvSpPr>
            <p:cNvPr id="38921" name="Rectangle 30"/>
            <p:cNvSpPr>
              <a:spLocks noChangeArrowheads="1"/>
            </p:cNvSpPr>
            <p:nvPr/>
          </p:nvSpPr>
          <p:spPr bwMode="auto">
            <a:xfrm>
              <a:off x="5508625" y="4797425"/>
              <a:ext cx="2519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400"/>
                <a:t>Vertical Bull Put Spread</a:t>
              </a:r>
              <a:endParaRPr lang="pl-PL" altLang="pl-PL" sz="1400"/>
            </a:p>
          </p:txBody>
        </p:sp>
      </p:grpSp>
      <p:sp>
        <p:nvSpPr>
          <p:cNvPr id="38917" name="Text Box 31"/>
          <p:cNvSpPr txBox="1">
            <a:spLocks noChangeArrowheads="1"/>
          </p:cNvSpPr>
          <p:nvPr/>
        </p:nvSpPr>
        <p:spPr bwMode="auto">
          <a:xfrm>
            <a:off x="539750" y="5589588"/>
            <a:ext cx="79930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Zajmowanie przeciwstawnych pozycji na opcjach tego samego typu, przy różnych cenach wykonania. Cel strategii w wersji „bull” – ograniczone zyski na wzroście ceny bazowej, przy spadku – ograniczone straty</a:t>
            </a:r>
          </a:p>
        </p:txBody>
      </p:sp>
    </p:spTree>
    <p:extLst>
      <p:ext uri="{BB962C8B-B14F-4D97-AF65-F5344CB8AC3E}">
        <p14:creationId xmlns:p14="http://schemas.microsoft.com/office/powerpoint/2010/main" val="26449706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26FA499-BBAB-4A04-B4E5-7F892FA79BCF}" type="slidenum">
              <a:rPr lang="pl-PL" altLang="pl-PL" smtClean="0"/>
              <a:pPr eaLnBrk="1" hangingPunct="1"/>
              <a:t>119</a:t>
            </a:fld>
            <a:endParaRPr lang="pl-PL" altLang="pl-PL" smtClean="0"/>
          </a:p>
        </p:txBody>
      </p:sp>
      <p:sp>
        <p:nvSpPr>
          <p:cNvPr id="39939" name="Rectangle 2"/>
          <p:cNvSpPr>
            <a:spLocks noGrp="1" noChangeArrowheads="1"/>
          </p:cNvSpPr>
          <p:nvPr>
            <p:ph type="title"/>
          </p:nvPr>
        </p:nvSpPr>
        <p:spPr/>
        <p:txBody>
          <a:bodyPr/>
          <a:lstStyle/>
          <a:p>
            <a:pPr eaLnBrk="1" hangingPunct="1"/>
            <a:r>
              <a:rPr lang="pl-PL" altLang="pl-PL" smtClean="0"/>
              <a:t>Bear spread</a:t>
            </a:r>
          </a:p>
        </p:txBody>
      </p:sp>
      <p:sp>
        <p:nvSpPr>
          <p:cNvPr id="39940" name="Line 4"/>
          <p:cNvSpPr>
            <a:spLocks noChangeShapeType="1"/>
          </p:cNvSpPr>
          <p:nvPr/>
        </p:nvSpPr>
        <p:spPr bwMode="auto">
          <a:xfrm>
            <a:off x="1404938" y="2205038"/>
            <a:ext cx="0" cy="2927350"/>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1" name="Line 5"/>
          <p:cNvSpPr>
            <a:spLocks noChangeShapeType="1"/>
          </p:cNvSpPr>
          <p:nvPr/>
        </p:nvSpPr>
        <p:spPr bwMode="auto">
          <a:xfrm>
            <a:off x="4330700" y="2205038"/>
            <a:ext cx="0" cy="2835275"/>
          </a:xfrm>
          <a:prstGeom prst="line">
            <a:avLst/>
          </a:prstGeom>
          <a:noFill/>
          <a:ln w="9525">
            <a:solidFill>
              <a:srgbClr val="000000"/>
            </a:solidFill>
            <a:round/>
            <a:headEnd type="triangl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2" name="Line 6"/>
          <p:cNvSpPr>
            <a:spLocks noChangeShapeType="1"/>
          </p:cNvSpPr>
          <p:nvPr/>
        </p:nvSpPr>
        <p:spPr bwMode="auto">
          <a:xfrm>
            <a:off x="1404938" y="3576638"/>
            <a:ext cx="2743200" cy="1587"/>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9943" name="Line 7"/>
          <p:cNvSpPr>
            <a:spLocks noChangeShapeType="1"/>
          </p:cNvSpPr>
          <p:nvPr/>
        </p:nvSpPr>
        <p:spPr bwMode="auto">
          <a:xfrm>
            <a:off x="4330700" y="3576638"/>
            <a:ext cx="2470150" cy="1587"/>
          </a:xfrm>
          <a:prstGeom prst="line">
            <a:avLst/>
          </a:prstGeom>
          <a:noFill/>
          <a:ln w="9525">
            <a:solidFill>
              <a:srgbClr val="000000"/>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pl-PL"/>
          </a:p>
        </p:txBody>
      </p:sp>
      <p:sp>
        <p:nvSpPr>
          <p:cNvPr id="39944" name="Line 8"/>
          <p:cNvSpPr>
            <a:spLocks noChangeShapeType="1"/>
          </p:cNvSpPr>
          <p:nvPr/>
        </p:nvSpPr>
        <p:spPr bwMode="auto">
          <a:xfrm>
            <a:off x="1403350" y="2936875"/>
            <a:ext cx="914400" cy="1588"/>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5" name="Line 9"/>
          <p:cNvSpPr>
            <a:spLocks noChangeShapeType="1"/>
          </p:cNvSpPr>
          <p:nvPr/>
        </p:nvSpPr>
        <p:spPr bwMode="auto">
          <a:xfrm>
            <a:off x="2319338" y="2936875"/>
            <a:ext cx="1463675" cy="2012950"/>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6" name="Line 10"/>
          <p:cNvSpPr>
            <a:spLocks noChangeShapeType="1"/>
          </p:cNvSpPr>
          <p:nvPr/>
        </p:nvSpPr>
        <p:spPr bwMode="auto">
          <a:xfrm>
            <a:off x="1404938" y="3851275"/>
            <a:ext cx="1920875" cy="1588"/>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7" name="Line 11"/>
          <p:cNvSpPr>
            <a:spLocks noChangeShapeType="1"/>
          </p:cNvSpPr>
          <p:nvPr/>
        </p:nvSpPr>
        <p:spPr bwMode="auto">
          <a:xfrm flipV="1">
            <a:off x="3348038" y="2565400"/>
            <a:ext cx="823912" cy="1281113"/>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8" name="Line 12"/>
          <p:cNvSpPr>
            <a:spLocks noChangeShapeType="1"/>
          </p:cNvSpPr>
          <p:nvPr/>
        </p:nvSpPr>
        <p:spPr bwMode="auto">
          <a:xfrm>
            <a:off x="2227263" y="3028950"/>
            <a:ext cx="1096962" cy="1557338"/>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49" name="Line 13"/>
          <p:cNvSpPr>
            <a:spLocks noChangeShapeType="1"/>
          </p:cNvSpPr>
          <p:nvPr/>
        </p:nvSpPr>
        <p:spPr bwMode="auto">
          <a:xfrm>
            <a:off x="3324225" y="4586288"/>
            <a:ext cx="822325" cy="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0" name="Line 14"/>
          <p:cNvSpPr>
            <a:spLocks noChangeShapeType="1"/>
          </p:cNvSpPr>
          <p:nvPr/>
        </p:nvSpPr>
        <p:spPr bwMode="auto">
          <a:xfrm flipH="1">
            <a:off x="4330700" y="3303588"/>
            <a:ext cx="823913" cy="1554162"/>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1" name="Line 15"/>
          <p:cNvSpPr>
            <a:spLocks noChangeShapeType="1"/>
          </p:cNvSpPr>
          <p:nvPr/>
        </p:nvSpPr>
        <p:spPr bwMode="auto">
          <a:xfrm>
            <a:off x="5148263" y="3284538"/>
            <a:ext cx="1371600" cy="0"/>
          </a:xfrm>
          <a:prstGeom prst="line">
            <a:avLst/>
          </a:prstGeom>
          <a:noFill/>
          <a:ln w="6350">
            <a:solidFill>
              <a:srgbClr val="339966"/>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2" name="Line 16"/>
          <p:cNvSpPr>
            <a:spLocks noChangeShapeType="1"/>
          </p:cNvSpPr>
          <p:nvPr/>
        </p:nvSpPr>
        <p:spPr bwMode="auto">
          <a:xfrm>
            <a:off x="4878388" y="2392363"/>
            <a:ext cx="914400" cy="1646237"/>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3" name="Line 17"/>
          <p:cNvSpPr>
            <a:spLocks noChangeShapeType="1"/>
          </p:cNvSpPr>
          <p:nvPr/>
        </p:nvSpPr>
        <p:spPr bwMode="auto">
          <a:xfrm>
            <a:off x="5794375" y="4033838"/>
            <a:ext cx="1006475" cy="1587"/>
          </a:xfrm>
          <a:prstGeom prst="line">
            <a:avLst/>
          </a:prstGeom>
          <a:noFill/>
          <a:ln w="6350">
            <a:solidFill>
              <a:srgbClr val="0000FF"/>
            </a:solidFill>
            <a:prstDash val="sysDot"/>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4" name="Line 18"/>
          <p:cNvSpPr>
            <a:spLocks noChangeShapeType="1"/>
          </p:cNvSpPr>
          <p:nvPr/>
        </p:nvSpPr>
        <p:spPr bwMode="auto">
          <a:xfrm>
            <a:off x="4421188" y="2667000"/>
            <a:ext cx="731837" cy="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5" name="Line 19"/>
          <p:cNvSpPr>
            <a:spLocks noChangeShapeType="1"/>
          </p:cNvSpPr>
          <p:nvPr/>
        </p:nvSpPr>
        <p:spPr bwMode="auto">
          <a:xfrm>
            <a:off x="5792788" y="3856038"/>
            <a:ext cx="914400" cy="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6" name="Rectangle 20"/>
          <p:cNvSpPr>
            <a:spLocks noChangeArrowheads="1"/>
          </p:cNvSpPr>
          <p:nvPr/>
        </p:nvSpPr>
        <p:spPr bwMode="auto">
          <a:xfrm>
            <a:off x="1770063" y="4851400"/>
            <a:ext cx="21939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400"/>
              <a:t>Vertical Bear Call Spread</a:t>
            </a:r>
            <a:endParaRPr lang="pl-PL" altLang="pl-PL" sz="1400"/>
          </a:p>
        </p:txBody>
      </p:sp>
      <p:sp>
        <p:nvSpPr>
          <p:cNvPr id="39957" name="Rectangle 21"/>
          <p:cNvSpPr>
            <a:spLocks noChangeArrowheads="1"/>
          </p:cNvSpPr>
          <p:nvPr/>
        </p:nvSpPr>
        <p:spPr bwMode="auto">
          <a:xfrm>
            <a:off x="4695825" y="4857750"/>
            <a:ext cx="2193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400"/>
              <a:t>Vertical Bear Put Spread</a:t>
            </a:r>
            <a:endParaRPr lang="pl-PL" altLang="pl-PL" sz="1400"/>
          </a:p>
        </p:txBody>
      </p:sp>
      <p:sp>
        <p:nvSpPr>
          <p:cNvPr id="39958" name="Line 22"/>
          <p:cNvSpPr>
            <a:spLocks noChangeShapeType="1"/>
          </p:cNvSpPr>
          <p:nvPr/>
        </p:nvSpPr>
        <p:spPr bwMode="auto">
          <a:xfrm>
            <a:off x="2319338" y="3467100"/>
            <a:ext cx="0" cy="184150"/>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59" name="Line 23"/>
          <p:cNvSpPr>
            <a:spLocks noChangeShapeType="1"/>
          </p:cNvSpPr>
          <p:nvPr/>
        </p:nvSpPr>
        <p:spPr bwMode="auto">
          <a:xfrm>
            <a:off x="3324225" y="3467100"/>
            <a:ext cx="1588" cy="184150"/>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60" name="Line 24"/>
          <p:cNvSpPr>
            <a:spLocks noChangeShapeType="1"/>
          </p:cNvSpPr>
          <p:nvPr/>
        </p:nvSpPr>
        <p:spPr bwMode="auto">
          <a:xfrm>
            <a:off x="5153025" y="3467100"/>
            <a:ext cx="1588" cy="184150"/>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61" name="Line 25"/>
          <p:cNvSpPr>
            <a:spLocks noChangeShapeType="1"/>
          </p:cNvSpPr>
          <p:nvPr/>
        </p:nvSpPr>
        <p:spPr bwMode="auto">
          <a:xfrm flipH="1">
            <a:off x="5792788" y="3467100"/>
            <a:ext cx="1587" cy="204788"/>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62" name="Text Box 26"/>
          <p:cNvSpPr txBox="1">
            <a:spLocks noChangeArrowheads="1"/>
          </p:cNvSpPr>
          <p:nvPr/>
        </p:nvSpPr>
        <p:spPr bwMode="auto">
          <a:xfrm>
            <a:off x="2043113" y="3214688"/>
            <a:ext cx="274637"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A</a:t>
            </a:r>
            <a:endParaRPr lang="pl-PL" altLang="pl-PL"/>
          </a:p>
        </p:txBody>
      </p:sp>
      <p:sp>
        <p:nvSpPr>
          <p:cNvPr id="39963" name="Text Box 27"/>
          <p:cNvSpPr txBox="1">
            <a:spLocks noChangeArrowheads="1"/>
          </p:cNvSpPr>
          <p:nvPr/>
        </p:nvSpPr>
        <p:spPr bwMode="auto">
          <a:xfrm>
            <a:off x="5060950" y="3671888"/>
            <a:ext cx="274638"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A</a:t>
            </a:r>
            <a:endParaRPr lang="pl-PL" altLang="pl-PL"/>
          </a:p>
        </p:txBody>
      </p:sp>
      <p:sp>
        <p:nvSpPr>
          <p:cNvPr id="39964" name="Text Box 28"/>
          <p:cNvSpPr txBox="1">
            <a:spLocks noChangeArrowheads="1"/>
          </p:cNvSpPr>
          <p:nvPr/>
        </p:nvSpPr>
        <p:spPr bwMode="auto">
          <a:xfrm>
            <a:off x="2957513" y="3214688"/>
            <a:ext cx="274637"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B</a:t>
            </a:r>
            <a:endParaRPr lang="pl-PL" altLang="pl-PL"/>
          </a:p>
        </p:txBody>
      </p:sp>
      <p:sp>
        <p:nvSpPr>
          <p:cNvPr id="39965" name="Text Box 29"/>
          <p:cNvSpPr txBox="1">
            <a:spLocks noChangeArrowheads="1"/>
          </p:cNvSpPr>
          <p:nvPr/>
        </p:nvSpPr>
        <p:spPr bwMode="auto">
          <a:xfrm>
            <a:off x="5883275" y="3671888"/>
            <a:ext cx="274638"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B</a:t>
            </a:r>
            <a:endParaRPr lang="pl-PL" altLang="pl-PL"/>
          </a:p>
        </p:txBody>
      </p:sp>
      <p:sp>
        <p:nvSpPr>
          <p:cNvPr id="39966" name="Text Box 30"/>
          <p:cNvSpPr txBox="1">
            <a:spLocks noChangeArrowheads="1"/>
          </p:cNvSpPr>
          <p:nvPr/>
        </p:nvSpPr>
        <p:spPr bwMode="auto">
          <a:xfrm>
            <a:off x="1677988" y="2209800"/>
            <a:ext cx="210343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short call A, long call B</a:t>
            </a:r>
            <a:endParaRPr lang="pl-PL" altLang="pl-PL"/>
          </a:p>
        </p:txBody>
      </p:sp>
      <p:sp>
        <p:nvSpPr>
          <p:cNvPr id="39967" name="Text Box 31"/>
          <p:cNvSpPr txBox="1">
            <a:spLocks noChangeArrowheads="1"/>
          </p:cNvSpPr>
          <p:nvPr/>
        </p:nvSpPr>
        <p:spPr bwMode="auto">
          <a:xfrm>
            <a:off x="4968875" y="2300288"/>
            <a:ext cx="1920875"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short put A, long put B</a:t>
            </a:r>
            <a:endParaRPr lang="pl-PL" altLang="pl-PL"/>
          </a:p>
        </p:txBody>
      </p:sp>
      <p:sp>
        <p:nvSpPr>
          <p:cNvPr id="39968" name="Line 33"/>
          <p:cNvSpPr>
            <a:spLocks noChangeShapeType="1"/>
          </p:cNvSpPr>
          <p:nvPr/>
        </p:nvSpPr>
        <p:spPr bwMode="auto">
          <a:xfrm>
            <a:off x="1403350" y="2997200"/>
            <a:ext cx="823913" cy="0"/>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69" name="Line 34"/>
          <p:cNvSpPr>
            <a:spLocks noChangeShapeType="1"/>
          </p:cNvSpPr>
          <p:nvPr/>
        </p:nvSpPr>
        <p:spPr bwMode="auto">
          <a:xfrm>
            <a:off x="5148263" y="2636838"/>
            <a:ext cx="639762" cy="1189037"/>
          </a:xfrm>
          <a:prstGeom prst="line">
            <a:avLst/>
          </a:prstGeom>
          <a:noFill/>
          <a:ln w="25400">
            <a:solidFill>
              <a:srgbClr val="FF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pl-PL"/>
          </a:p>
        </p:txBody>
      </p:sp>
      <p:sp>
        <p:nvSpPr>
          <p:cNvPr id="39970" name="Text Box 35"/>
          <p:cNvSpPr txBox="1">
            <a:spLocks noChangeArrowheads="1"/>
          </p:cNvSpPr>
          <p:nvPr/>
        </p:nvSpPr>
        <p:spPr bwMode="auto">
          <a:xfrm>
            <a:off x="755650" y="5661025"/>
            <a:ext cx="741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Cel strategii w wersji „bear” – ograniczone zyski na spadku ceny bazowej, przy wzroście – ograniczone straty</a:t>
            </a:r>
          </a:p>
        </p:txBody>
      </p:sp>
    </p:spTree>
    <p:extLst>
      <p:ext uri="{BB962C8B-B14F-4D97-AF65-F5344CB8AC3E}">
        <p14:creationId xmlns:p14="http://schemas.microsoft.com/office/powerpoint/2010/main" val="329009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Wybrane instrumenty spot o wysokiej dźwigni finansowej</a:t>
            </a:r>
            <a:endParaRPr lang="pl-PL" dirty="0"/>
          </a:p>
        </p:txBody>
      </p:sp>
      <p:sp>
        <p:nvSpPr>
          <p:cNvPr id="3" name="Symbol zastępczy zawartości 2"/>
          <p:cNvSpPr>
            <a:spLocks noGrp="1"/>
          </p:cNvSpPr>
          <p:nvPr>
            <p:ph idx="1"/>
          </p:nvPr>
        </p:nvSpPr>
        <p:spPr/>
        <p:txBody>
          <a:bodyPr/>
          <a:lstStyle/>
          <a:p>
            <a:r>
              <a:rPr lang="pl-PL" dirty="0" smtClean="0"/>
              <a:t>CDO (</a:t>
            </a:r>
            <a:r>
              <a:rPr lang="pl-PL" dirty="0" err="1" smtClean="0"/>
              <a:t>colateral</a:t>
            </a:r>
            <a:r>
              <a:rPr lang="pl-PL" dirty="0" smtClean="0"/>
              <a:t> </a:t>
            </a:r>
            <a:r>
              <a:rPr lang="pl-PL" dirty="0" err="1" smtClean="0"/>
              <a:t>debt</a:t>
            </a:r>
            <a:r>
              <a:rPr lang="pl-PL" dirty="0" smtClean="0"/>
              <a:t> </a:t>
            </a:r>
            <a:r>
              <a:rPr lang="pl-PL" dirty="0" err="1" smtClean="0"/>
              <a:t>obligation</a:t>
            </a:r>
            <a:r>
              <a:rPr lang="pl-PL" dirty="0" smtClean="0"/>
              <a:t>)</a:t>
            </a:r>
          </a:p>
          <a:p>
            <a:r>
              <a:rPr lang="pl-PL" dirty="0" smtClean="0"/>
              <a:t>Certyfikaty sekurytyzacyjnych funduszy inwestycyjnych, tzw. podporządkowane</a:t>
            </a:r>
          </a:p>
          <a:p>
            <a:r>
              <a:rPr lang="pl-PL" dirty="0" smtClean="0"/>
              <a:t>Obligacje katastroficzne (</a:t>
            </a:r>
            <a:r>
              <a:rPr lang="pl-PL" dirty="0" err="1" smtClean="0"/>
              <a:t>catastrophe</a:t>
            </a:r>
            <a:r>
              <a:rPr lang="pl-PL" dirty="0" smtClean="0"/>
              <a:t> </a:t>
            </a:r>
            <a:r>
              <a:rPr lang="pl-PL" dirty="0" err="1" smtClean="0"/>
              <a:t>bond</a:t>
            </a:r>
            <a:r>
              <a:rPr lang="pl-PL" dirty="0" smtClean="0"/>
              <a:t>)</a:t>
            </a:r>
          </a:p>
          <a:p>
            <a:r>
              <a:rPr lang="pl-PL" dirty="0" err="1" smtClean="0"/>
              <a:t>Credit</a:t>
            </a:r>
            <a:r>
              <a:rPr lang="pl-PL" dirty="0" smtClean="0"/>
              <a:t> </a:t>
            </a:r>
            <a:r>
              <a:rPr lang="pl-PL" dirty="0" err="1" smtClean="0"/>
              <a:t>Linked</a:t>
            </a:r>
            <a:r>
              <a:rPr lang="pl-PL" dirty="0" smtClean="0"/>
              <a:t> Notes</a:t>
            </a:r>
          </a:p>
          <a:p>
            <a:r>
              <a:rPr lang="pl-PL" dirty="0" err="1" smtClean="0"/>
              <a:t>Junk</a:t>
            </a:r>
            <a:r>
              <a:rPr lang="pl-PL" dirty="0" smtClean="0"/>
              <a:t> </a:t>
            </a:r>
            <a:r>
              <a:rPr lang="pl-PL" dirty="0" err="1" smtClean="0"/>
              <a:t>bonds</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12</a:t>
            </a:fld>
            <a:endParaRPr lang="pl-PL"/>
          </a:p>
        </p:txBody>
      </p:sp>
    </p:spTree>
    <p:extLst>
      <p:ext uri="{BB962C8B-B14F-4D97-AF65-F5344CB8AC3E}">
        <p14:creationId xmlns:p14="http://schemas.microsoft.com/office/powerpoint/2010/main" val="33605435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878B499-C026-4282-B208-50C9D0080823}" type="slidenum">
              <a:rPr lang="pl-PL" altLang="pl-PL" smtClean="0"/>
              <a:pPr eaLnBrk="1" hangingPunct="1"/>
              <a:t>120</a:t>
            </a:fld>
            <a:endParaRPr lang="pl-PL" altLang="pl-PL" smtClean="0"/>
          </a:p>
        </p:txBody>
      </p:sp>
      <p:sp>
        <p:nvSpPr>
          <p:cNvPr id="40963" name="Rectangle 2"/>
          <p:cNvSpPr>
            <a:spLocks noGrp="1" noChangeArrowheads="1"/>
          </p:cNvSpPr>
          <p:nvPr>
            <p:ph type="title"/>
          </p:nvPr>
        </p:nvSpPr>
        <p:spPr/>
        <p:txBody>
          <a:bodyPr/>
          <a:lstStyle/>
          <a:p>
            <a:pPr algn="ctr" eaLnBrk="1" hangingPunct="1"/>
            <a:r>
              <a:rPr lang="pl-PL" altLang="pl-PL" smtClean="0"/>
              <a:t>Butterfly spread</a:t>
            </a:r>
          </a:p>
        </p:txBody>
      </p:sp>
      <p:sp>
        <p:nvSpPr>
          <p:cNvPr id="40964" name="Line 4"/>
          <p:cNvSpPr>
            <a:spLocks noChangeShapeType="1"/>
          </p:cNvSpPr>
          <p:nvPr/>
        </p:nvSpPr>
        <p:spPr bwMode="auto">
          <a:xfrm>
            <a:off x="1519238" y="2074863"/>
            <a:ext cx="0" cy="310832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40965" name="Line 5"/>
          <p:cNvSpPr>
            <a:spLocks noChangeShapeType="1"/>
          </p:cNvSpPr>
          <p:nvPr/>
        </p:nvSpPr>
        <p:spPr bwMode="auto">
          <a:xfrm>
            <a:off x="1519238" y="4365625"/>
            <a:ext cx="53943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0966" name="Line 6"/>
          <p:cNvSpPr>
            <a:spLocks noChangeShapeType="1"/>
          </p:cNvSpPr>
          <p:nvPr/>
        </p:nvSpPr>
        <p:spPr bwMode="auto">
          <a:xfrm>
            <a:off x="1547813" y="2924175"/>
            <a:ext cx="1554162" cy="1554163"/>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0967" name="Line 7"/>
          <p:cNvSpPr>
            <a:spLocks noChangeShapeType="1"/>
          </p:cNvSpPr>
          <p:nvPr/>
        </p:nvSpPr>
        <p:spPr bwMode="auto">
          <a:xfrm>
            <a:off x="3203575" y="4508500"/>
            <a:ext cx="3657600" cy="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0968" name="Line 8"/>
          <p:cNvSpPr>
            <a:spLocks noChangeShapeType="1"/>
          </p:cNvSpPr>
          <p:nvPr/>
        </p:nvSpPr>
        <p:spPr bwMode="auto">
          <a:xfrm>
            <a:off x="2987675" y="2924175"/>
            <a:ext cx="1828800" cy="182880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0969" name="Line 9"/>
          <p:cNvSpPr>
            <a:spLocks noChangeShapeType="1"/>
          </p:cNvSpPr>
          <p:nvPr/>
        </p:nvSpPr>
        <p:spPr bwMode="auto">
          <a:xfrm>
            <a:off x="4787900" y="4724400"/>
            <a:ext cx="1920875" cy="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0970" name="Line 10"/>
          <p:cNvSpPr>
            <a:spLocks noChangeShapeType="1"/>
          </p:cNvSpPr>
          <p:nvPr/>
        </p:nvSpPr>
        <p:spPr bwMode="auto">
          <a:xfrm>
            <a:off x="1547813" y="4581525"/>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0971" name="Line 11"/>
          <p:cNvSpPr>
            <a:spLocks noChangeShapeType="1"/>
          </p:cNvSpPr>
          <p:nvPr/>
        </p:nvSpPr>
        <p:spPr bwMode="auto">
          <a:xfrm>
            <a:off x="4787900" y="4581525"/>
            <a:ext cx="21034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0972" name="Text Box 12"/>
          <p:cNvSpPr txBox="1">
            <a:spLocks noChangeArrowheads="1"/>
          </p:cNvSpPr>
          <p:nvPr/>
        </p:nvSpPr>
        <p:spPr bwMode="auto">
          <a:xfrm>
            <a:off x="3895725" y="4471988"/>
            <a:ext cx="366713"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X</a:t>
            </a:r>
            <a:r>
              <a:rPr lang="pl-PL" altLang="pl-PL" sz="1200" baseline="-25000"/>
              <a:t>2</a:t>
            </a:r>
            <a:endParaRPr lang="pl-PL" altLang="pl-PL"/>
          </a:p>
        </p:txBody>
      </p:sp>
      <p:sp>
        <p:nvSpPr>
          <p:cNvPr id="40973" name="Text Box 13"/>
          <p:cNvSpPr txBox="1">
            <a:spLocks noChangeArrowheads="1"/>
          </p:cNvSpPr>
          <p:nvPr/>
        </p:nvSpPr>
        <p:spPr bwMode="auto">
          <a:xfrm>
            <a:off x="2339975" y="2133600"/>
            <a:ext cx="3292475" cy="365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put X</a:t>
            </a:r>
            <a:r>
              <a:rPr lang="en-GB" altLang="pl-PL" sz="1200" baseline="-25000"/>
              <a:t>1</a:t>
            </a:r>
            <a:r>
              <a:rPr lang="en-GB" altLang="pl-PL" sz="1200"/>
              <a:t>, long put X</a:t>
            </a:r>
            <a:r>
              <a:rPr lang="en-GB" altLang="pl-PL" sz="1200" baseline="-25000"/>
              <a:t>3</a:t>
            </a:r>
            <a:r>
              <a:rPr lang="en-GB" altLang="pl-PL" sz="1200"/>
              <a:t>, 2 short put X</a:t>
            </a:r>
            <a:r>
              <a:rPr lang="en-GB" altLang="pl-PL" sz="1200" baseline="-25000"/>
              <a:t>2</a:t>
            </a:r>
            <a:endParaRPr lang="pl-PL" altLang="pl-PL"/>
          </a:p>
        </p:txBody>
      </p:sp>
      <p:sp>
        <p:nvSpPr>
          <p:cNvPr id="40974" name="Line 14"/>
          <p:cNvSpPr>
            <a:spLocks noChangeShapeType="1"/>
          </p:cNvSpPr>
          <p:nvPr/>
        </p:nvSpPr>
        <p:spPr bwMode="auto">
          <a:xfrm flipV="1">
            <a:off x="2124075" y="3500438"/>
            <a:ext cx="1943100" cy="171450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0975" name="Line 15"/>
          <p:cNvSpPr>
            <a:spLocks noChangeShapeType="1"/>
          </p:cNvSpPr>
          <p:nvPr/>
        </p:nvSpPr>
        <p:spPr bwMode="auto">
          <a:xfrm flipV="1">
            <a:off x="4067175" y="3500438"/>
            <a:ext cx="28575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0976" name="Line 16"/>
          <p:cNvSpPr>
            <a:spLocks noChangeShapeType="1"/>
          </p:cNvSpPr>
          <p:nvPr/>
        </p:nvSpPr>
        <p:spPr bwMode="auto">
          <a:xfrm flipV="1">
            <a:off x="3132138" y="3789363"/>
            <a:ext cx="914400" cy="8001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0977" name="Line 17"/>
          <p:cNvSpPr>
            <a:spLocks noChangeShapeType="1"/>
          </p:cNvSpPr>
          <p:nvPr/>
        </p:nvSpPr>
        <p:spPr bwMode="auto">
          <a:xfrm>
            <a:off x="3995738" y="3789363"/>
            <a:ext cx="800100" cy="8001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0978" name="Text Box 18"/>
          <p:cNvSpPr txBox="1">
            <a:spLocks noChangeArrowheads="1"/>
          </p:cNvSpPr>
          <p:nvPr/>
        </p:nvSpPr>
        <p:spPr bwMode="auto">
          <a:xfrm>
            <a:off x="2940050" y="3978275"/>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X</a:t>
            </a:r>
            <a:r>
              <a:rPr lang="pl-PL" altLang="pl-PL" sz="1200" baseline="-25000"/>
              <a:t>1</a:t>
            </a:r>
            <a:endParaRPr lang="pl-PL" altLang="pl-PL"/>
          </a:p>
        </p:txBody>
      </p:sp>
      <p:sp>
        <p:nvSpPr>
          <p:cNvPr id="40979" name="Text Box 19"/>
          <p:cNvSpPr txBox="1">
            <a:spLocks noChangeArrowheads="1"/>
          </p:cNvSpPr>
          <p:nvPr/>
        </p:nvSpPr>
        <p:spPr bwMode="auto">
          <a:xfrm>
            <a:off x="4654550" y="3978275"/>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X</a:t>
            </a:r>
            <a:r>
              <a:rPr lang="pl-PL" altLang="pl-PL" sz="1200" baseline="-25000"/>
              <a:t>3</a:t>
            </a:r>
            <a:endParaRPr lang="pl-PL" altLang="pl-PL"/>
          </a:p>
        </p:txBody>
      </p:sp>
      <p:sp>
        <p:nvSpPr>
          <p:cNvPr id="40980" name="Text Box 20"/>
          <p:cNvSpPr txBox="1">
            <a:spLocks noChangeArrowheads="1"/>
          </p:cNvSpPr>
          <p:nvPr/>
        </p:nvSpPr>
        <p:spPr bwMode="auto">
          <a:xfrm>
            <a:off x="2268538" y="5229225"/>
            <a:ext cx="49688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Butterfly call spread</a:t>
            </a:r>
          </a:p>
          <a:p>
            <a:pPr algn="ctr" eaLnBrk="1" hangingPunct="1">
              <a:spcBef>
                <a:spcPct val="50000"/>
              </a:spcBef>
            </a:pPr>
            <a:r>
              <a:rPr lang="pl-PL" altLang="pl-PL"/>
              <a:t>Cel strategii – zyski w sytuacji małych odchyleń od ceny wykonania x</a:t>
            </a:r>
            <a:r>
              <a:rPr lang="pl-PL" altLang="pl-PL" baseline="-25000"/>
              <a:t>2</a:t>
            </a:r>
            <a:endParaRPr lang="pl-PL" altLang="pl-PL"/>
          </a:p>
        </p:txBody>
      </p:sp>
      <p:sp>
        <p:nvSpPr>
          <p:cNvPr id="40981" name="Line 21"/>
          <p:cNvSpPr>
            <a:spLocks noChangeShapeType="1"/>
          </p:cNvSpPr>
          <p:nvPr/>
        </p:nvSpPr>
        <p:spPr bwMode="auto">
          <a:xfrm>
            <a:off x="4067175" y="41497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0982" name="Line 22"/>
          <p:cNvSpPr>
            <a:spLocks noChangeShapeType="1"/>
          </p:cNvSpPr>
          <p:nvPr/>
        </p:nvSpPr>
        <p:spPr bwMode="auto">
          <a:xfrm>
            <a:off x="3132138" y="42211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0983" name="Line 23"/>
          <p:cNvSpPr>
            <a:spLocks noChangeShapeType="1"/>
          </p:cNvSpPr>
          <p:nvPr/>
        </p:nvSpPr>
        <p:spPr bwMode="auto">
          <a:xfrm>
            <a:off x="4787900" y="42211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Tree>
    <p:extLst>
      <p:ext uri="{BB962C8B-B14F-4D97-AF65-F5344CB8AC3E}">
        <p14:creationId xmlns:p14="http://schemas.microsoft.com/office/powerpoint/2010/main" val="38491874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8595107-002E-43DE-8DC6-013BA5F56106}" type="slidenum">
              <a:rPr lang="pl-PL" altLang="pl-PL" smtClean="0"/>
              <a:pPr eaLnBrk="1" hangingPunct="1"/>
              <a:t>121</a:t>
            </a:fld>
            <a:endParaRPr lang="pl-PL" altLang="pl-PL" smtClean="0"/>
          </a:p>
        </p:txBody>
      </p:sp>
      <p:sp>
        <p:nvSpPr>
          <p:cNvPr id="41987" name="Rectangle 2"/>
          <p:cNvSpPr>
            <a:spLocks noGrp="1" noChangeArrowheads="1"/>
          </p:cNvSpPr>
          <p:nvPr>
            <p:ph type="title"/>
          </p:nvPr>
        </p:nvSpPr>
        <p:spPr/>
        <p:txBody>
          <a:bodyPr/>
          <a:lstStyle/>
          <a:p>
            <a:pPr algn="ctr" eaLnBrk="1" hangingPunct="1"/>
            <a:r>
              <a:rPr lang="pl-PL" altLang="pl-PL" smtClean="0"/>
              <a:t>Callendar Spread</a:t>
            </a:r>
          </a:p>
        </p:txBody>
      </p:sp>
      <p:sp>
        <p:nvSpPr>
          <p:cNvPr id="41988" name="Line 64"/>
          <p:cNvSpPr>
            <a:spLocks noChangeShapeType="1"/>
          </p:cNvSpPr>
          <p:nvPr/>
        </p:nvSpPr>
        <p:spPr bwMode="auto">
          <a:xfrm>
            <a:off x="1116013" y="2060575"/>
            <a:ext cx="0" cy="3017838"/>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41989" name="Line 65"/>
          <p:cNvSpPr>
            <a:spLocks noChangeShapeType="1"/>
          </p:cNvSpPr>
          <p:nvPr/>
        </p:nvSpPr>
        <p:spPr bwMode="auto">
          <a:xfrm>
            <a:off x="1116013" y="3508375"/>
            <a:ext cx="58515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1990" name="Line 66"/>
          <p:cNvSpPr>
            <a:spLocks noChangeShapeType="1"/>
          </p:cNvSpPr>
          <p:nvPr/>
        </p:nvSpPr>
        <p:spPr bwMode="auto">
          <a:xfrm>
            <a:off x="1116013" y="3067050"/>
            <a:ext cx="2743200" cy="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1991" name="Line 67"/>
          <p:cNvSpPr>
            <a:spLocks noChangeShapeType="1"/>
          </p:cNvSpPr>
          <p:nvPr/>
        </p:nvSpPr>
        <p:spPr bwMode="auto">
          <a:xfrm>
            <a:off x="3859213" y="3067050"/>
            <a:ext cx="2651125" cy="1736725"/>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1992" name="Freeform 68"/>
          <p:cNvSpPr>
            <a:spLocks/>
          </p:cNvSpPr>
          <p:nvPr/>
        </p:nvSpPr>
        <p:spPr bwMode="auto">
          <a:xfrm>
            <a:off x="1208088" y="3157538"/>
            <a:ext cx="2651125" cy="549275"/>
          </a:xfrm>
          <a:custGeom>
            <a:avLst/>
            <a:gdLst>
              <a:gd name="T0" fmla="*/ 0 w 4176"/>
              <a:gd name="T1" fmla="*/ 2147483647 h 864"/>
              <a:gd name="T2" fmla="*/ 2147483647 w 4176"/>
              <a:gd name="T3" fmla="*/ 2147483647 h 864"/>
              <a:gd name="T4" fmla="*/ 2147483647 w 4176"/>
              <a:gd name="T5" fmla="*/ 0 h 864"/>
              <a:gd name="T6" fmla="*/ 0 60000 65536"/>
              <a:gd name="T7" fmla="*/ 0 60000 65536"/>
              <a:gd name="T8" fmla="*/ 0 60000 65536"/>
              <a:gd name="T9" fmla="*/ 0 w 4176"/>
              <a:gd name="T10" fmla="*/ 0 h 864"/>
              <a:gd name="T11" fmla="*/ 4176 w 4176"/>
              <a:gd name="T12" fmla="*/ 864 h 864"/>
            </a:gdLst>
            <a:ahLst/>
            <a:cxnLst>
              <a:cxn ang="T6">
                <a:pos x="T0" y="T1"/>
              </a:cxn>
              <a:cxn ang="T7">
                <a:pos x="T2" y="T3"/>
              </a:cxn>
              <a:cxn ang="T8">
                <a:pos x="T4" y="T5"/>
              </a:cxn>
            </a:cxnLst>
            <a:rect l="T9" t="T10" r="T11" b="T12"/>
            <a:pathLst>
              <a:path w="4176" h="864">
                <a:moveTo>
                  <a:pt x="0" y="864"/>
                </a:moveTo>
                <a:cubicBezTo>
                  <a:pt x="588" y="864"/>
                  <a:pt x="1176" y="864"/>
                  <a:pt x="1872" y="720"/>
                </a:cubicBezTo>
                <a:cubicBezTo>
                  <a:pt x="2568" y="576"/>
                  <a:pt x="3792" y="120"/>
                  <a:pt x="4176"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1993" name="Freeform 69"/>
          <p:cNvSpPr>
            <a:spLocks/>
          </p:cNvSpPr>
          <p:nvPr/>
        </p:nvSpPr>
        <p:spPr bwMode="auto">
          <a:xfrm>
            <a:off x="3859213" y="3157538"/>
            <a:ext cx="2803525" cy="655637"/>
          </a:xfrm>
          <a:custGeom>
            <a:avLst/>
            <a:gdLst>
              <a:gd name="T0" fmla="*/ 0 w 4416"/>
              <a:gd name="T1" fmla="*/ 0 h 1032"/>
              <a:gd name="T2" fmla="*/ 2147483647 w 4416"/>
              <a:gd name="T3" fmla="*/ 2147483647 h 1032"/>
              <a:gd name="T4" fmla="*/ 2147483647 w 4416"/>
              <a:gd name="T5" fmla="*/ 2147483647 h 1032"/>
              <a:gd name="T6" fmla="*/ 2147483647 w 4416"/>
              <a:gd name="T7" fmla="*/ 2147483647 h 1032"/>
              <a:gd name="T8" fmla="*/ 0 60000 65536"/>
              <a:gd name="T9" fmla="*/ 0 60000 65536"/>
              <a:gd name="T10" fmla="*/ 0 60000 65536"/>
              <a:gd name="T11" fmla="*/ 0 60000 65536"/>
              <a:gd name="T12" fmla="*/ 0 w 4416"/>
              <a:gd name="T13" fmla="*/ 0 h 1032"/>
              <a:gd name="T14" fmla="*/ 4416 w 4416"/>
              <a:gd name="T15" fmla="*/ 1032 h 1032"/>
            </a:gdLst>
            <a:ahLst/>
            <a:cxnLst>
              <a:cxn ang="T8">
                <a:pos x="T0" y="T1"/>
              </a:cxn>
              <a:cxn ang="T9">
                <a:pos x="T2" y="T3"/>
              </a:cxn>
              <a:cxn ang="T10">
                <a:pos x="T4" y="T5"/>
              </a:cxn>
              <a:cxn ang="T11">
                <a:pos x="T6" y="T7"/>
              </a:cxn>
            </a:cxnLst>
            <a:rect l="T12" t="T13" r="T14" b="T15"/>
            <a:pathLst>
              <a:path w="4416" h="1032">
                <a:moveTo>
                  <a:pt x="0" y="0"/>
                </a:moveTo>
                <a:cubicBezTo>
                  <a:pt x="600" y="348"/>
                  <a:pt x="1200" y="696"/>
                  <a:pt x="1872" y="864"/>
                </a:cubicBezTo>
                <a:cubicBezTo>
                  <a:pt x="2544" y="1032"/>
                  <a:pt x="3648" y="984"/>
                  <a:pt x="4032" y="1008"/>
                </a:cubicBezTo>
                <a:cubicBezTo>
                  <a:pt x="4416" y="1032"/>
                  <a:pt x="4296" y="1020"/>
                  <a:pt x="4176" y="100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1994" name="Text Box 70"/>
          <p:cNvSpPr txBox="1">
            <a:spLocks noChangeArrowheads="1"/>
          </p:cNvSpPr>
          <p:nvPr/>
        </p:nvSpPr>
        <p:spPr bwMode="auto">
          <a:xfrm>
            <a:off x="3494088" y="3783013"/>
            <a:ext cx="1096962"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cena wykon.</a:t>
            </a:r>
            <a:endParaRPr lang="pl-PL" altLang="pl-PL"/>
          </a:p>
        </p:txBody>
      </p:sp>
      <p:sp>
        <p:nvSpPr>
          <p:cNvPr id="41995" name="Text Box 71"/>
          <p:cNvSpPr txBox="1">
            <a:spLocks noChangeArrowheads="1"/>
          </p:cNvSpPr>
          <p:nvPr/>
        </p:nvSpPr>
        <p:spPr bwMode="auto">
          <a:xfrm>
            <a:off x="5322888" y="2427288"/>
            <a:ext cx="1828800"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premia opcji długoterm.</a:t>
            </a:r>
            <a:endParaRPr lang="pl-PL" altLang="pl-PL"/>
          </a:p>
        </p:txBody>
      </p:sp>
      <p:sp>
        <p:nvSpPr>
          <p:cNvPr id="41996" name="Text Box 72"/>
          <p:cNvSpPr txBox="1">
            <a:spLocks noChangeArrowheads="1"/>
          </p:cNvSpPr>
          <p:nvPr/>
        </p:nvSpPr>
        <p:spPr bwMode="auto">
          <a:xfrm>
            <a:off x="4133850" y="4605338"/>
            <a:ext cx="2011363" cy="365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premia opcji krótkoterm.</a:t>
            </a:r>
            <a:endParaRPr lang="pl-PL" altLang="pl-PL"/>
          </a:p>
        </p:txBody>
      </p:sp>
      <p:sp>
        <p:nvSpPr>
          <p:cNvPr id="41997" name="Text Box 73"/>
          <p:cNvSpPr txBox="1">
            <a:spLocks noChangeArrowheads="1"/>
          </p:cNvSpPr>
          <p:nvPr/>
        </p:nvSpPr>
        <p:spPr bwMode="auto">
          <a:xfrm>
            <a:off x="1573213" y="1970088"/>
            <a:ext cx="256063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call długot., short call krótkot.</a:t>
            </a:r>
            <a:endParaRPr lang="pl-PL" altLang="pl-PL"/>
          </a:p>
        </p:txBody>
      </p:sp>
      <p:sp>
        <p:nvSpPr>
          <p:cNvPr id="41998" name="Freeform 74"/>
          <p:cNvSpPr>
            <a:spLocks/>
          </p:cNvSpPr>
          <p:nvPr/>
        </p:nvSpPr>
        <p:spPr bwMode="auto">
          <a:xfrm>
            <a:off x="1390650" y="2974975"/>
            <a:ext cx="4297363" cy="1006475"/>
          </a:xfrm>
          <a:custGeom>
            <a:avLst/>
            <a:gdLst>
              <a:gd name="T0" fmla="*/ 0 w 6768"/>
              <a:gd name="T1" fmla="*/ 2147483647 h 1584"/>
              <a:gd name="T2" fmla="*/ 2147483647 w 6768"/>
              <a:gd name="T3" fmla="*/ 2147483647 h 1584"/>
              <a:gd name="T4" fmla="*/ 2147483647 w 6768"/>
              <a:gd name="T5" fmla="*/ 0 h 1584"/>
              <a:gd name="T6" fmla="*/ 0 60000 65536"/>
              <a:gd name="T7" fmla="*/ 0 60000 65536"/>
              <a:gd name="T8" fmla="*/ 0 60000 65536"/>
              <a:gd name="T9" fmla="*/ 0 w 6768"/>
              <a:gd name="T10" fmla="*/ 0 h 1584"/>
              <a:gd name="T11" fmla="*/ 6768 w 6768"/>
              <a:gd name="T12" fmla="*/ 1584 h 1584"/>
            </a:gdLst>
            <a:ahLst/>
            <a:cxnLst>
              <a:cxn ang="T6">
                <a:pos x="T0" y="T1"/>
              </a:cxn>
              <a:cxn ang="T7">
                <a:pos x="T2" y="T3"/>
              </a:cxn>
              <a:cxn ang="T8">
                <a:pos x="T4" y="T5"/>
              </a:cxn>
            </a:cxnLst>
            <a:rect l="T9" t="T10" r="T11" b="T12"/>
            <a:pathLst>
              <a:path w="6768" h="1584">
                <a:moveTo>
                  <a:pt x="0" y="1584"/>
                </a:moveTo>
                <a:cubicBezTo>
                  <a:pt x="948" y="1500"/>
                  <a:pt x="1896" y="1416"/>
                  <a:pt x="3024" y="1152"/>
                </a:cubicBezTo>
                <a:cubicBezTo>
                  <a:pt x="4152" y="888"/>
                  <a:pt x="6144" y="192"/>
                  <a:pt x="6768" y="0"/>
                </a:cubicBezTo>
              </a:path>
            </a:pathLst>
          </a:custGeom>
          <a:noFill/>
          <a:ln w="952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1999" name="Line 75"/>
          <p:cNvSpPr>
            <a:spLocks noChangeShapeType="1"/>
          </p:cNvSpPr>
          <p:nvPr/>
        </p:nvSpPr>
        <p:spPr bwMode="auto">
          <a:xfrm>
            <a:off x="3851275" y="32131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2000" name="Text Box 76"/>
          <p:cNvSpPr txBox="1">
            <a:spLocks noChangeArrowheads="1"/>
          </p:cNvSpPr>
          <p:nvPr/>
        </p:nvSpPr>
        <p:spPr bwMode="auto">
          <a:xfrm>
            <a:off x="1187450" y="5445125"/>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Cel strategii – zyski w warunkach utrzymywania się ceny bazowej blisko ceny wykonania</a:t>
            </a:r>
          </a:p>
        </p:txBody>
      </p:sp>
    </p:spTree>
    <p:extLst>
      <p:ext uri="{BB962C8B-B14F-4D97-AF65-F5344CB8AC3E}">
        <p14:creationId xmlns:p14="http://schemas.microsoft.com/office/powerpoint/2010/main" val="23030854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B800FBF-F0D7-45F4-8AEA-A1453368496D}" type="slidenum">
              <a:rPr lang="pl-PL" altLang="pl-PL" smtClean="0"/>
              <a:pPr eaLnBrk="1" hangingPunct="1"/>
              <a:t>122</a:t>
            </a:fld>
            <a:endParaRPr lang="pl-PL" altLang="pl-PL" smtClean="0"/>
          </a:p>
        </p:txBody>
      </p:sp>
      <p:sp>
        <p:nvSpPr>
          <p:cNvPr id="43011" name="Rectangle 2"/>
          <p:cNvSpPr>
            <a:spLocks noGrp="1" noChangeArrowheads="1"/>
          </p:cNvSpPr>
          <p:nvPr>
            <p:ph type="title"/>
          </p:nvPr>
        </p:nvSpPr>
        <p:spPr/>
        <p:txBody>
          <a:bodyPr/>
          <a:lstStyle/>
          <a:p>
            <a:pPr algn="ctr" eaLnBrk="1" hangingPunct="1"/>
            <a:r>
              <a:rPr lang="pl-PL" altLang="pl-PL" smtClean="0"/>
              <a:t>Syntetyczne futures</a:t>
            </a:r>
          </a:p>
        </p:txBody>
      </p:sp>
      <p:sp>
        <p:nvSpPr>
          <p:cNvPr id="43012" name="Line 4"/>
          <p:cNvSpPr>
            <a:spLocks noChangeShapeType="1"/>
          </p:cNvSpPr>
          <p:nvPr/>
        </p:nvSpPr>
        <p:spPr bwMode="auto">
          <a:xfrm>
            <a:off x="1219200" y="2146300"/>
            <a:ext cx="0" cy="338296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43013" name="Line 5"/>
          <p:cNvSpPr>
            <a:spLocks noChangeShapeType="1"/>
          </p:cNvSpPr>
          <p:nvPr/>
        </p:nvSpPr>
        <p:spPr bwMode="auto">
          <a:xfrm>
            <a:off x="4329113" y="1963738"/>
            <a:ext cx="0" cy="347345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43014" name="Line 6"/>
          <p:cNvSpPr>
            <a:spLocks noChangeShapeType="1"/>
          </p:cNvSpPr>
          <p:nvPr/>
        </p:nvSpPr>
        <p:spPr bwMode="auto">
          <a:xfrm>
            <a:off x="4329113" y="3598863"/>
            <a:ext cx="29257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3015" name="Line 7"/>
          <p:cNvSpPr>
            <a:spLocks noChangeShapeType="1"/>
          </p:cNvSpPr>
          <p:nvPr/>
        </p:nvSpPr>
        <p:spPr bwMode="auto">
          <a:xfrm flipH="1">
            <a:off x="2500313" y="3341688"/>
            <a:ext cx="1462087" cy="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16" name="Line 8"/>
          <p:cNvSpPr>
            <a:spLocks noChangeShapeType="1"/>
          </p:cNvSpPr>
          <p:nvPr/>
        </p:nvSpPr>
        <p:spPr bwMode="auto">
          <a:xfrm flipH="1">
            <a:off x="1311275" y="3341688"/>
            <a:ext cx="1189038" cy="118745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17" name="Line 9"/>
          <p:cNvSpPr>
            <a:spLocks noChangeShapeType="1"/>
          </p:cNvSpPr>
          <p:nvPr/>
        </p:nvSpPr>
        <p:spPr bwMode="auto">
          <a:xfrm>
            <a:off x="1219200" y="3873500"/>
            <a:ext cx="1281113" cy="0"/>
          </a:xfrm>
          <a:prstGeom prst="line">
            <a:avLst/>
          </a:prstGeom>
          <a:noFill/>
          <a:ln w="9525" cap="rnd">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18" name="Line 10"/>
          <p:cNvSpPr>
            <a:spLocks noChangeShapeType="1"/>
          </p:cNvSpPr>
          <p:nvPr/>
        </p:nvSpPr>
        <p:spPr bwMode="auto">
          <a:xfrm flipV="1">
            <a:off x="2500313" y="2335213"/>
            <a:ext cx="1554162" cy="1554162"/>
          </a:xfrm>
          <a:prstGeom prst="line">
            <a:avLst/>
          </a:prstGeom>
          <a:noFill/>
          <a:ln w="9525" cap="rnd">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19" name="Line 11"/>
          <p:cNvSpPr>
            <a:spLocks noChangeShapeType="1"/>
          </p:cNvSpPr>
          <p:nvPr/>
        </p:nvSpPr>
        <p:spPr bwMode="auto">
          <a:xfrm flipH="1">
            <a:off x="1311275" y="2243138"/>
            <a:ext cx="2560638" cy="25606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3020" name="Line 12"/>
          <p:cNvSpPr>
            <a:spLocks noChangeShapeType="1"/>
          </p:cNvSpPr>
          <p:nvPr/>
        </p:nvSpPr>
        <p:spPr bwMode="auto">
          <a:xfrm>
            <a:off x="4329113" y="3325813"/>
            <a:ext cx="1371600" cy="9525"/>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21" name="Line 13"/>
          <p:cNvSpPr>
            <a:spLocks noChangeShapeType="1"/>
          </p:cNvSpPr>
          <p:nvPr/>
        </p:nvSpPr>
        <p:spPr bwMode="auto">
          <a:xfrm>
            <a:off x="5700713" y="3335338"/>
            <a:ext cx="1371600" cy="137160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22" name="Line 14"/>
          <p:cNvSpPr>
            <a:spLocks noChangeShapeType="1"/>
          </p:cNvSpPr>
          <p:nvPr/>
        </p:nvSpPr>
        <p:spPr bwMode="auto">
          <a:xfrm flipH="1">
            <a:off x="5608638" y="3873500"/>
            <a:ext cx="1554162" cy="0"/>
          </a:xfrm>
          <a:prstGeom prst="line">
            <a:avLst/>
          </a:prstGeom>
          <a:noFill/>
          <a:ln w="9525" cap="rnd">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23" name="Line 15"/>
          <p:cNvSpPr>
            <a:spLocks noChangeShapeType="1"/>
          </p:cNvSpPr>
          <p:nvPr/>
        </p:nvSpPr>
        <p:spPr bwMode="auto">
          <a:xfrm flipH="1" flipV="1">
            <a:off x="4422775" y="2609850"/>
            <a:ext cx="1187450" cy="1279525"/>
          </a:xfrm>
          <a:prstGeom prst="line">
            <a:avLst/>
          </a:prstGeom>
          <a:noFill/>
          <a:ln w="9525" cap="rnd">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3024" name="Line 16"/>
          <p:cNvSpPr>
            <a:spLocks noChangeShapeType="1"/>
          </p:cNvSpPr>
          <p:nvPr/>
        </p:nvSpPr>
        <p:spPr bwMode="auto">
          <a:xfrm>
            <a:off x="4419600" y="2335213"/>
            <a:ext cx="2378075" cy="25606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3025" name="Text Box 17"/>
          <p:cNvSpPr txBox="1">
            <a:spLocks noChangeArrowheads="1"/>
          </p:cNvSpPr>
          <p:nvPr/>
        </p:nvSpPr>
        <p:spPr bwMode="auto">
          <a:xfrm>
            <a:off x="1403350" y="2060575"/>
            <a:ext cx="1919288" cy="63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call A, short put A</a:t>
            </a:r>
            <a:endParaRPr lang="pl-PL" altLang="pl-PL"/>
          </a:p>
        </p:txBody>
      </p:sp>
      <p:sp>
        <p:nvSpPr>
          <p:cNvPr id="43026" name="Text Box 18"/>
          <p:cNvSpPr txBox="1">
            <a:spLocks noChangeArrowheads="1"/>
          </p:cNvSpPr>
          <p:nvPr/>
        </p:nvSpPr>
        <p:spPr bwMode="auto">
          <a:xfrm>
            <a:off x="4694238" y="2152650"/>
            <a:ext cx="1920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put A, short call A</a:t>
            </a:r>
            <a:endParaRPr lang="pl-PL" altLang="pl-PL"/>
          </a:p>
        </p:txBody>
      </p:sp>
      <p:sp>
        <p:nvSpPr>
          <p:cNvPr id="43027" name="Line 19"/>
          <p:cNvSpPr>
            <a:spLocks noChangeShapeType="1"/>
          </p:cNvSpPr>
          <p:nvPr/>
        </p:nvSpPr>
        <p:spPr bwMode="auto">
          <a:xfrm>
            <a:off x="1258888" y="3573463"/>
            <a:ext cx="280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3028" name="Text Box 20"/>
          <p:cNvSpPr txBox="1">
            <a:spLocks noChangeArrowheads="1"/>
          </p:cNvSpPr>
          <p:nvPr/>
        </p:nvSpPr>
        <p:spPr bwMode="auto">
          <a:xfrm>
            <a:off x="900113" y="3429000"/>
            <a:ext cx="287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600"/>
              <a:t>0</a:t>
            </a:r>
          </a:p>
        </p:txBody>
      </p:sp>
    </p:spTree>
    <p:extLst>
      <p:ext uri="{BB962C8B-B14F-4D97-AF65-F5344CB8AC3E}">
        <p14:creationId xmlns:p14="http://schemas.microsoft.com/office/powerpoint/2010/main" val="16675933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D088FDE-2422-4EF2-909A-FE47FFEC4CDE}" type="slidenum">
              <a:rPr lang="pl-PL" altLang="pl-PL" smtClean="0"/>
              <a:pPr eaLnBrk="1" hangingPunct="1"/>
              <a:t>123</a:t>
            </a:fld>
            <a:endParaRPr lang="pl-PL" altLang="pl-PL" smtClean="0"/>
          </a:p>
        </p:txBody>
      </p:sp>
      <p:sp>
        <p:nvSpPr>
          <p:cNvPr id="44035" name="Rectangle 2"/>
          <p:cNvSpPr>
            <a:spLocks noGrp="1" noChangeArrowheads="1"/>
          </p:cNvSpPr>
          <p:nvPr>
            <p:ph type="title"/>
          </p:nvPr>
        </p:nvSpPr>
        <p:spPr/>
        <p:txBody>
          <a:bodyPr/>
          <a:lstStyle/>
          <a:p>
            <a:pPr algn="ctr" eaLnBrk="1" hangingPunct="1"/>
            <a:r>
              <a:rPr lang="pl-PL" altLang="pl-PL" smtClean="0"/>
              <a:t>Strategia box</a:t>
            </a:r>
          </a:p>
        </p:txBody>
      </p:sp>
      <p:sp>
        <p:nvSpPr>
          <p:cNvPr id="44036" name="Rectangle 4"/>
          <p:cNvSpPr>
            <a:spLocks noChangeArrowheads="1"/>
          </p:cNvSpPr>
          <p:nvPr/>
        </p:nvSpPr>
        <p:spPr bwMode="auto">
          <a:xfrm>
            <a:off x="1187450" y="1844675"/>
            <a:ext cx="6491288" cy="420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44037" name="Line 5"/>
          <p:cNvSpPr>
            <a:spLocks noChangeShapeType="1"/>
          </p:cNvSpPr>
          <p:nvPr/>
        </p:nvSpPr>
        <p:spPr bwMode="auto">
          <a:xfrm>
            <a:off x="1827213" y="3859213"/>
            <a:ext cx="56689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4038" name="Line 6"/>
          <p:cNvSpPr>
            <a:spLocks noChangeShapeType="1"/>
          </p:cNvSpPr>
          <p:nvPr/>
        </p:nvSpPr>
        <p:spPr bwMode="auto">
          <a:xfrm>
            <a:off x="1827213" y="2212975"/>
            <a:ext cx="0" cy="356711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44039" name="Line 7"/>
          <p:cNvSpPr>
            <a:spLocks noChangeShapeType="1"/>
          </p:cNvSpPr>
          <p:nvPr/>
        </p:nvSpPr>
        <p:spPr bwMode="auto">
          <a:xfrm>
            <a:off x="3381375" y="3768725"/>
            <a:ext cx="0"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4040" name="Line 8"/>
          <p:cNvSpPr>
            <a:spLocks noChangeShapeType="1"/>
          </p:cNvSpPr>
          <p:nvPr/>
        </p:nvSpPr>
        <p:spPr bwMode="auto">
          <a:xfrm>
            <a:off x="4935538" y="3768725"/>
            <a:ext cx="0"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4041" name="Line 9"/>
          <p:cNvSpPr>
            <a:spLocks noChangeShapeType="1"/>
          </p:cNvSpPr>
          <p:nvPr/>
        </p:nvSpPr>
        <p:spPr bwMode="auto">
          <a:xfrm>
            <a:off x="1827213" y="4316413"/>
            <a:ext cx="1554162" cy="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2" name="Line 10"/>
          <p:cNvSpPr>
            <a:spLocks noChangeShapeType="1"/>
          </p:cNvSpPr>
          <p:nvPr/>
        </p:nvSpPr>
        <p:spPr bwMode="auto">
          <a:xfrm flipV="1">
            <a:off x="3381375" y="2305050"/>
            <a:ext cx="2011363" cy="2011363"/>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3" name="Line 11"/>
          <p:cNvSpPr>
            <a:spLocks noChangeShapeType="1"/>
          </p:cNvSpPr>
          <p:nvPr/>
        </p:nvSpPr>
        <p:spPr bwMode="auto">
          <a:xfrm>
            <a:off x="1827213" y="3584575"/>
            <a:ext cx="3108325" cy="0"/>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4" name="Line 12"/>
          <p:cNvSpPr>
            <a:spLocks noChangeShapeType="1"/>
          </p:cNvSpPr>
          <p:nvPr/>
        </p:nvSpPr>
        <p:spPr bwMode="auto">
          <a:xfrm>
            <a:off x="4935538" y="3584575"/>
            <a:ext cx="2470150" cy="1463675"/>
          </a:xfrm>
          <a:prstGeom prst="line">
            <a:avLst/>
          </a:prstGeom>
          <a:noFill/>
          <a:ln w="9525"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5" name="Line 13"/>
          <p:cNvSpPr>
            <a:spLocks noChangeShapeType="1"/>
          </p:cNvSpPr>
          <p:nvPr/>
        </p:nvSpPr>
        <p:spPr bwMode="auto">
          <a:xfrm>
            <a:off x="4933950" y="4316413"/>
            <a:ext cx="2652713" cy="0"/>
          </a:xfrm>
          <a:prstGeom prst="line">
            <a:avLst/>
          </a:prstGeom>
          <a:noFill/>
          <a:ln w="9525">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6" name="Line 14"/>
          <p:cNvSpPr>
            <a:spLocks noChangeShapeType="1"/>
          </p:cNvSpPr>
          <p:nvPr/>
        </p:nvSpPr>
        <p:spPr bwMode="auto">
          <a:xfrm flipH="1" flipV="1">
            <a:off x="2192338" y="2579688"/>
            <a:ext cx="2743200" cy="1736725"/>
          </a:xfrm>
          <a:prstGeom prst="line">
            <a:avLst/>
          </a:prstGeom>
          <a:noFill/>
          <a:ln w="9525" cap="rnd">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7" name="Line 15"/>
          <p:cNvSpPr>
            <a:spLocks noChangeShapeType="1"/>
          </p:cNvSpPr>
          <p:nvPr/>
        </p:nvSpPr>
        <p:spPr bwMode="auto">
          <a:xfrm>
            <a:off x="3381375" y="3676650"/>
            <a:ext cx="4024313" cy="0"/>
          </a:xfrm>
          <a:prstGeom prst="line">
            <a:avLst/>
          </a:prstGeom>
          <a:noFill/>
          <a:ln w="95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8" name="Line 16"/>
          <p:cNvSpPr>
            <a:spLocks noChangeShapeType="1"/>
          </p:cNvSpPr>
          <p:nvPr/>
        </p:nvSpPr>
        <p:spPr bwMode="auto">
          <a:xfrm flipH="1">
            <a:off x="2009775" y="3676650"/>
            <a:ext cx="1371600" cy="1189038"/>
          </a:xfrm>
          <a:prstGeom prst="line">
            <a:avLst/>
          </a:prstGeom>
          <a:noFill/>
          <a:ln w="95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44049" name="Line 17"/>
          <p:cNvSpPr>
            <a:spLocks noChangeShapeType="1"/>
          </p:cNvSpPr>
          <p:nvPr/>
        </p:nvSpPr>
        <p:spPr bwMode="auto">
          <a:xfrm>
            <a:off x="1919288" y="3768725"/>
            <a:ext cx="53943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4050" name="Text Box 18"/>
          <p:cNvSpPr txBox="1">
            <a:spLocks noChangeArrowheads="1"/>
          </p:cNvSpPr>
          <p:nvPr/>
        </p:nvSpPr>
        <p:spPr bwMode="auto">
          <a:xfrm>
            <a:off x="3198813" y="3951288"/>
            <a:ext cx="274637"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A</a:t>
            </a:r>
            <a:endParaRPr lang="pl-PL" altLang="pl-PL"/>
          </a:p>
        </p:txBody>
      </p:sp>
      <p:sp>
        <p:nvSpPr>
          <p:cNvPr id="44051" name="Text Box 19"/>
          <p:cNvSpPr txBox="1">
            <a:spLocks noChangeArrowheads="1"/>
          </p:cNvSpPr>
          <p:nvPr/>
        </p:nvSpPr>
        <p:spPr bwMode="auto">
          <a:xfrm>
            <a:off x="4845050" y="3951288"/>
            <a:ext cx="274638"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t>B</a:t>
            </a:r>
            <a:endParaRPr lang="pl-PL" altLang="pl-PL"/>
          </a:p>
        </p:txBody>
      </p:sp>
      <p:sp>
        <p:nvSpPr>
          <p:cNvPr id="44052" name="Text Box 20"/>
          <p:cNvSpPr txBox="1">
            <a:spLocks noChangeArrowheads="1"/>
          </p:cNvSpPr>
          <p:nvPr/>
        </p:nvSpPr>
        <p:spPr bwMode="auto">
          <a:xfrm>
            <a:off x="2466975" y="1974850"/>
            <a:ext cx="4481513"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pl-PL" sz="1200"/>
              <a:t>long call A, short call B, long put B, short put A</a:t>
            </a:r>
            <a:endParaRPr lang="pl-PL" altLang="pl-PL"/>
          </a:p>
        </p:txBody>
      </p:sp>
      <p:sp>
        <p:nvSpPr>
          <p:cNvPr id="44053" name="Text Box 21"/>
          <p:cNvSpPr txBox="1">
            <a:spLocks noChangeArrowheads="1"/>
          </p:cNvSpPr>
          <p:nvPr/>
        </p:nvSpPr>
        <p:spPr bwMode="auto">
          <a:xfrm>
            <a:off x="395288" y="5516563"/>
            <a:ext cx="82819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t>Long box.</a:t>
            </a:r>
          </a:p>
          <a:p>
            <a:pPr algn="ctr" eaLnBrk="1" hangingPunct="1">
              <a:spcBef>
                <a:spcPct val="50000"/>
              </a:spcBef>
            </a:pPr>
            <a:r>
              <a:rPr lang="pl-PL" altLang="pl-PL"/>
              <a:t>Cel strategii – wykorzystanie momentu pomyślnego ukształtowania się cen dla zajęcia „koszyka pozycji” niewrażliwego na zmiany ceny bazowej</a:t>
            </a:r>
          </a:p>
        </p:txBody>
      </p:sp>
    </p:spTree>
    <p:extLst>
      <p:ext uri="{BB962C8B-B14F-4D97-AF65-F5344CB8AC3E}">
        <p14:creationId xmlns:p14="http://schemas.microsoft.com/office/powerpoint/2010/main" val="20729727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43CBFA7-52F1-43D2-AD90-F42D0655653B}" type="slidenum">
              <a:rPr lang="pl-PL" altLang="pl-PL" smtClean="0"/>
              <a:pPr eaLnBrk="1" hangingPunct="1"/>
              <a:t>124</a:t>
            </a:fld>
            <a:endParaRPr lang="pl-PL" altLang="pl-PL" smtClean="0"/>
          </a:p>
        </p:txBody>
      </p:sp>
      <p:sp>
        <p:nvSpPr>
          <p:cNvPr id="45059" name="Rectangle 2"/>
          <p:cNvSpPr>
            <a:spLocks noGrp="1" noChangeArrowheads="1"/>
          </p:cNvSpPr>
          <p:nvPr>
            <p:ph type="title"/>
          </p:nvPr>
        </p:nvSpPr>
        <p:spPr/>
        <p:txBody>
          <a:bodyPr/>
          <a:lstStyle/>
          <a:p>
            <a:pPr eaLnBrk="1" hangingPunct="1"/>
            <a:r>
              <a:rPr lang="pl-PL" altLang="pl-PL" smtClean="0"/>
              <a:t>Opcje egzotyczne</a:t>
            </a:r>
          </a:p>
        </p:txBody>
      </p:sp>
      <p:pic>
        <p:nvPicPr>
          <p:cNvPr id="45060" name="Picture 5" descr="http://www.dreamstime.com/exotic-tiki-god-thumb354565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3"/>
          <p:cNvSpPr>
            <a:spLocks noGrp="1" noChangeArrowheads="1"/>
          </p:cNvSpPr>
          <p:nvPr>
            <p:ph type="body" idx="1"/>
          </p:nvPr>
        </p:nvSpPr>
        <p:spPr>
          <a:xfrm>
            <a:off x="468313" y="2017713"/>
            <a:ext cx="8486775" cy="4114800"/>
          </a:xfrm>
        </p:spPr>
        <p:txBody>
          <a:bodyPr/>
          <a:lstStyle/>
          <a:p>
            <a:pPr eaLnBrk="1" hangingPunct="1">
              <a:lnSpc>
                <a:spcPct val="80000"/>
              </a:lnSpc>
            </a:pPr>
            <a:r>
              <a:rPr lang="pl-PL" altLang="pl-PL" sz="2400" smtClean="0"/>
              <a:t>Zakwalifikowanie do tej kategorii oznacza, że odbiegają one od standardowej formuły opcji klasycznej (</a:t>
            </a:r>
            <a:r>
              <a:rPr lang="pl-PL" altLang="pl-PL" sz="2400" i="1" smtClean="0"/>
              <a:t>plain vanilla</a:t>
            </a:r>
            <a:r>
              <a:rPr lang="pl-PL" altLang="pl-PL" sz="2400" smtClean="0"/>
              <a:t>), tj.:</a:t>
            </a:r>
          </a:p>
          <a:p>
            <a:pPr eaLnBrk="1" hangingPunct="1">
              <a:lnSpc>
                <a:spcPct val="80000"/>
              </a:lnSpc>
            </a:pPr>
            <a:r>
              <a:rPr lang="pl-PL" altLang="pl-PL" sz="2400" smtClean="0"/>
              <a:t>1. Nietypowy instrument bazowy jak </a:t>
            </a:r>
          </a:p>
          <a:p>
            <a:pPr eaLnBrk="1" hangingPunct="1">
              <a:lnSpc>
                <a:spcPct val="80000"/>
              </a:lnSpc>
              <a:buFont typeface="Wingdings" pitchFamily="2" charset="2"/>
              <a:buNone/>
            </a:pPr>
            <a:r>
              <a:rPr lang="pl-PL" altLang="pl-PL" sz="2400" smtClean="0"/>
              <a:t>	- opcje na opcje (</a:t>
            </a:r>
            <a:r>
              <a:rPr lang="pl-PL" altLang="pl-PL" sz="2400" i="1" smtClean="0"/>
              <a:t>compoud option</a:t>
            </a:r>
            <a:r>
              <a:rPr lang="pl-PL" altLang="pl-PL" sz="2400" smtClean="0"/>
              <a:t>), charakteryzujące się niezwykle silną dźwignią finansową</a:t>
            </a:r>
          </a:p>
          <a:p>
            <a:pPr eaLnBrk="1" hangingPunct="1">
              <a:lnSpc>
                <a:spcPct val="80000"/>
              </a:lnSpc>
              <a:buFont typeface="Wingdings" pitchFamily="2" charset="2"/>
              <a:buNone/>
            </a:pPr>
            <a:r>
              <a:rPr lang="pl-PL" altLang="pl-PL" sz="2400" smtClean="0"/>
              <a:t>	- opcja wymiany (</a:t>
            </a:r>
            <a:r>
              <a:rPr lang="pl-PL" altLang="pl-PL" sz="2400" i="1" smtClean="0"/>
              <a:t>switch o</a:t>
            </a:r>
            <a:r>
              <a:rPr lang="pl-PL" altLang="pl-PL" sz="2400" smtClean="0"/>
              <a:t>.), „lepszy z dwu” (</a:t>
            </a:r>
            <a:r>
              <a:rPr lang="pl-PL" altLang="pl-PL" sz="2400" i="1" smtClean="0"/>
              <a:t>better of two</a:t>
            </a:r>
            <a:r>
              <a:rPr lang="pl-PL" altLang="pl-PL" sz="2400" smtClean="0"/>
              <a:t>)  dające możliwość wymiany jednego instrumentu bazowego na drugi w momencie rozliczenia (np. miedzi na alumi- nium, kontraktu na obligacje na kontrakt na indeks itp.) </a:t>
            </a:r>
          </a:p>
          <a:p>
            <a:pPr eaLnBrk="1" hangingPunct="1">
              <a:lnSpc>
                <a:spcPct val="80000"/>
              </a:lnSpc>
              <a:buFont typeface="Wingdings" pitchFamily="2" charset="2"/>
              <a:buNone/>
            </a:pPr>
            <a:r>
              <a:rPr lang="pl-PL" altLang="pl-PL" sz="2400" smtClean="0"/>
              <a:t>	- opcje „guru” – gdzie czas życia opcji jest podzielony na subokresy, w których posiadacz opcji ma możliwość wyboru jednego z kliku, z góry określonych instrumentów bazowych</a:t>
            </a:r>
          </a:p>
          <a:p>
            <a:pPr eaLnBrk="1" hangingPunct="1">
              <a:lnSpc>
                <a:spcPct val="80000"/>
              </a:lnSpc>
              <a:buFont typeface="Wingdings" pitchFamily="2" charset="2"/>
              <a:buNone/>
            </a:pPr>
            <a:endParaRPr lang="pl-PL" altLang="pl-PL" sz="2400" smtClean="0"/>
          </a:p>
          <a:p>
            <a:pPr eaLnBrk="1" hangingPunct="1">
              <a:lnSpc>
                <a:spcPct val="80000"/>
              </a:lnSpc>
            </a:pPr>
            <a:endParaRPr lang="pl-PL" altLang="pl-PL" sz="2000" smtClean="0"/>
          </a:p>
        </p:txBody>
      </p:sp>
    </p:spTree>
    <p:extLst>
      <p:ext uri="{BB962C8B-B14F-4D97-AF65-F5344CB8AC3E}">
        <p14:creationId xmlns:p14="http://schemas.microsoft.com/office/powerpoint/2010/main" val="32845457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4F5D9E5-1DA5-47D1-987C-565D9E7ADDC6}" type="slidenum">
              <a:rPr lang="pl-PL" altLang="pl-PL" smtClean="0"/>
              <a:pPr eaLnBrk="1" hangingPunct="1"/>
              <a:t>125</a:t>
            </a:fld>
            <a:endParaRPr lang="pl-PL" altLang="pl-PL" smtClean="0"/>
          </a:p>
        </p:txBody>
      </p:sp>
      <p:sp>
        <p:nvSpPr>
          <p:cNvPr id="46083" name="Rectangle 2"/>
          <p:cNvSpPr>
            <a:spLocks noGrp="1" noChangeArrowheads="1"/>
          </p:cNvSpPr>
          <p:nvPr>
            <p:ph type="title"/>
          </p:nvPr>
        </p:nvSpPr>
        <p:spPr/>
        <p:txBody>
          <a:bodyPr/>
          <a:lstStyle/>
          <a:p>
            <a:pPr eaLnBrk="1" hangingPunct="1"/>
            <a:r>
              <a:rPr lang="pl-PL" altLang="pl-PL" smtClean="0"/>
              <a:t>Opcje egzotyczne cd.</a:t>
            </a:r>
          </a:p>
        </p:txBody>
      </p:sp>
      <p:sp>
        <p:nvSpPr>
          <p:cNvPr id="46084" name="Rectangle 3"/>
          <p:cNvSpPr>
            <a:spLocks noGrp="1" noChangeArrowheads="1"/>
          </p:cNvSpPr>
          <p:nvPr>
            <p:ph type="body" idx="1"/>
          </p:nvPr>
        </p:nvSpPr>
        <p:spPr/>
        <p:txBody>
          <a:bodyPr/>
          <a:lstStyle/>
          <a:p>
            <a:pPr eaLnBrk="1" hangingPunct="1">
              <a:lnSpc>
                <a:spcPct val="90000"/>
              </a:lnSpc>
            </a:pPr>
            <a:r>
              <a:rPr lang="pl-PL" altLang="pl-PL" sz="2400" smtClean="0"/>
              <a:t>2. Opcje „bermuda”, stanowiace pośredni, między amerykańskimi a europejskimi, rodzaj. Terminów wykonania jest kilka, są to jednak ściśle określone dni (np. określony dzień tygodnia)</a:t>
            </a:r>
          </a:p>
          <a:p>
            <a:pPr eaLnBrk="1" hangingPunct="1">
              <a:lnSpc>
                <a:spcPct val="90000"/>
              </a:lnSpc>
            </a:pPr>
            <a:r>
              <a:rPr lang="pl-PL" altLang="pl-PL" sz="2400" smtClean="0"/>
              <a:t>3. Opcje </a:t>
            </a:r>
            <a:r>
              <a:rPr lang="pl-PL" altLang="pl-PL" sz="2400" i="1" smtClean="0"/>
              <a:t>as you like</a:t>
            </a:r>
            <a:r>
              <a:rPr lang="pl-PL" altLang="pl-PL" sz="2400" smtClean="0"/>
              <a:t>,</a:t>
            </a:r>
            <a:r>
              <a:rPr lang="pl-PL" altLang="pl-PL" sz="2400" i="1" smtClean="0"/>
              <a:t> </a:t>
            </a:r>
            <a:r>
              <a:rPr lang="pl-PL" altLang="pl-PL" sz="2400" smtClean="0"/>
              <a:t>gdzie nabywca opcji sam decyduje, czy jest ona zakupową, czy sprzedażową</a:t>
            </a:r>
          </a:p>
          <a:p>
            <a:pPr eaLnBrk="1" hangingPunct="1">
              <a:lnSpc>
                <a:spcPct val="90000"/>
              </a:lnSpc>
            </a:pPr>
            <a:r>
              <a:rPr lang="pl-PL" altLang="pl-PL" sz="2400" smtClean="0"/>
              <a:t>4. Ze specyficzna ceną rozliczeniową (opcje azjatyckie), np. gdy zamiast ceny zamkniecia spot przyjmuje się ich średnią z dłuższego okresu</a:t>
            </a:r>
          </a:p>
          <a:p>
            <a:pPr eaLnBrk="1" hangingPunct="1">
              <a:lnSpc>
                <a:spcPct val="90000"/>
              </a:lnSpc>
            </a:pPr>
            <a:r>
              <a:rPr lang="pl-PL" altLang="pl-PL" sz="2400" smtClean="0"/>
              <a:t>5. Z możliwością wyboru dowolnego dnia rozliczenia ex post („</a:t>
            </a:r>
            <a:r>
              <a:rPr lang="pl-PL" altLang="pl-PL" sz="2400" i="1" smtClean="0"/>
              <a:t>look back o</a:t>
            </a:r>
            <a:r>
              <a:rPr lang="pl-PL" altLang="pl-PL" sz="2400" smtClean="0"/>
              <a:t>.”, opcje barierowe)  </a:t>
            </a:r>
            <a:endParaRPr lang="pl-PL" altLang="pl-PL" sz="2400" i="1" smtClean="0"/>
          </a:p>
        </p:txBody>
      </p:sp>
      <p:pic>
        <p:nvPicPr>
          <p:cNvPr id="46085" name="Picture 5" descr="http://www.zappos.com/images/747/7471058/10101-755477-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
            <a:ext cx="15541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4049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213ECAE-4145-4270-8AB4-26FC925FF3CA}" type="slidenum">
              <a:rPr lang="pl-PL" altLang="pl-PL" smtClean="0"/>
              <a:pPr eaLnBrk="1" hangingPunct="1"/>
              <a:t>126</a:t>
            </a:fld>
            <a:endParaRPr lang="pl-PL" altLang="pl-PL" smtClean="0"/>
          </a:p>
        </p:txBody>
      </p:sp>
      <p:sp>
        <p:nvSpPr>
          <p:cNvPr id="47107" name="Rectangle 2"/>
          <p:cNvSpPr>
            <a:spLocks noGrp="1" noChangeArrowheads="1"/>
          </p:cNvSpPr>
          <p:nvPr>
            <p:ph type="title"/>
          </p:nvPr>
        </p:nvSpPr>
        <p:spPr>
          <a:xfrm>
            <a:off x="609600" y="533400"/>
            <a:ext cx="5715000" cy="852488"/>
          </a:xfrm>
        </p:spPr>
        <p:txBody>
          <a:bodyPr/>
          <a:lstStyle/>
          <a:p>
            <a:pPr algn="ctr" eaLnBrk="1" hangingPunct="1"/>
            <a:r>
              <a:rPr lang="pl-PL" altLang="pl-PL" smtClean="0"/>
              <a:t>Opcje egzotyczne cd.</a:t>
            </a:r>
          </a:p>
        </p:txBody>
      </p:sp>
      <p:sp>
        <p:nvSpPr>
          <p:cNvPr id="47108" name="Rectangle 3"/>
          <p:cNvSpPr>
            <a:spLocks noGrp="1" noChangeArrowheads="1"/>
          </p:cNvSpPr>
          <p:nvPr>
            <p:ph type="body" idx="1"/>
          </p:nvPr>
        </p:nvSpPr>
        <p:spPr>
          <a:xfrm>
            <a:off x="467544" y="2132856"/>
            <a:ext cx="8229600" cy="4525963"/>
          </a:xfrm>
        </p:spPr>
        <p:txBody>
          <a:bodyPr/>
          <a:lstStyle/>
          <a:p>
            <a:pPr eaLnBrk="1" hangingPunct="1">
              <a:lnSpc>
                <a:spcPct val="90000"/>
              </a:lnSpc>
            </a:pPr>
            <a:r>
              <a:rPr lang="pl-PL" altLang="pl-PL" sz="2400" dirty="0" smtClean="0"/>
              <a:t>6. O zmienne cenie wykonania (opcje drabinowe), gdzie cena wykonania rośnie (spada) w stałych interwałach wraz z ruchem ceny bazowej</a:t>
            </a:r>
          </a:p>
          <a:p>
            <a:pPr eaLnBrk="1" hangingPunct="1">
              <a:lnSpc>
                <a:spcPct val="90000"/>
              </a:lnSpc>
            </a:pPr>
            <a:r>
              <a:rPr lang="pl-PL" altLang="pl-PL" sz="2400" dirty="0" smtClean="0"/>
              <a:t>7. Opcje binarne reprezentowane są przez dwa typy:</a:t>
            </a:r>
          </a:p>
          <a:p>
            <a:pPr eaLnBrk="1" hangingPunct="1">
              <a:lnSpc>
                <a:spcPct val="90000"/>
              </a:lnSpc>
              <a:buFont typeface="Wingdings" pitchFamily="2" charset="2"/>
              <a:buNone/>
            </a:pPr>
            <a:r>
              <a:rPr lang="pl-PL" altLang="pl-PL" sz="2400" dirty="0" smtClean="0"/>
              <a:t>		- „wszystko albo nic” (</a:t>
            </a:r>
            <a:r>
              <a:rPr lang="pl-PL" altLang="pl-PL" sz="2400" i="1" dirty="0" err="1" smtClean="0"/>
              <a:t>all</a:t>
            </a:r>
            <a:r>
              <a:rPr lang="pl-PL" altLang="pl-PL" sz="2400" i="1" dirty="0" smtClean="0"/>
              <a:t> </a:t>
            </a:r>
            <a:r>
              <a:rPr lang="pl-PL" altLang="pl-PL" sz="2400" i="1" dirty="0" err="1" smtClean="0"/>
              <a:t>or</a:t>
            </a:r>
            <a:r>
              <a:rPr lang="pl-PL" altLang="pl-PL" sz="2400" i="1" dirty="0" smtClean="0"/>
              <a:t> </a:t>
            </a:r>
            <a:r>
              <a:rPr lang="pl-PL" altLang="pl-PL" sz="2400" i="1" dirty="0" err="1" smtClean="0"/>
              <a:t>nothing</a:t>
            </a:r>
            <a:r>
              <a:rPr lang="pl-PL" altLang="pl-PL" sz="2400" dirty="0" smtClean="0"/>
              <a:t>) są typu europejskiego i ryczałtowa wypłata następuje tylko wtedy, gdy cena bazowa osiąga określony poziom w dniu zapadnięcia</a:t>
            </a:r>
          </a:p>
          <a:p>
            <a:pPr eaLnBrk="1" hangingPunct="1">
              <a:lnSpc>
                <a:spcPct val="90000"/>
              </a:lnSpc>
              <a:buFont typeface="Wingdings" pitchFamily="2" charset="2"/>
              <a:buNone/>
            </a:pPr>
            <a:r>
              <a:rPr lang="pl-PL" altLang="pl-PL" sz="2400" dirty="0" smtClean="0"/>
              <a:t>		- opcja „jeden dotyk” (</a:t>
            </a:r>
            <a:r>
              <a:rPr lang="pl-PL" altLang="pl-PL" sz="2400" i="1" dirty="0" smtClean="0"/>
              <a:t>one </a:t>
            </a:r>
            <a:r>
              <a:rPr lang="pl-PL" altLang="pl-PL" sz="2400" i="1" dirty="0" err="1" smtClean="0"/>
              <a:t>tuch</a:t>
            </a:r>
            <a:r>
              <a:rPr lang="pl-PL" altLang="pl-PL" sz="2400" dirty="0" smtClean="0"/>
              <a:t>) oznacza natychmiastowe wykonanie opcji, gdy określony poziom zostanie osiągnięty przez cenę bazową.</a:t>
            </a:r>
          </a:p>
        </p:txBody>
      </p:sp>
      <p:pic>
        <p:nvPicPr>
          <p:cNvPr id="47109" name="Picture 5" descr="http://img6.travelblog.org/Photos/42879/276359/t/2315925-carte-postale-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7533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5D3C164-67E0-43DB-933E-248BD50761E0}" type="slidenum">
              <a:rPr lang="pl-PL" altLang="pl-PL" smtClean="0"/>
              <a:pPr eaLnBrk="1" hangingPunct="1"/>
              <a:t>127</a:t>
            </a:fld>
            <a:endParaRPr lang="pl-PL" altLang="pl-PL" smtClean="0"/>
          </a:p>
        </p:txBody>
      </p:sp>
      <p:sp>
        <p:nvSpPr>
          <p:cNvPr id="48131" name="Tytuł 1"/>
          <p:cNvSpPr>
            <a:spLocks noGrp="1"/>
          </p:cNvSpPr>
          <p:nvPr>
            <p:ph type="title"/>
          </p:nvPr>
        </p:nvSpPr>
        <p:spPr>
          <a:xfrm>
            <a:off x="1116013" y="692150"/>
            <a:ext cx="7793037" cy="1103313"/>
          </a:xfrm>
        </p:spPr>
        <p:txBody>
          <a:bodyPr/>
          <a:lstStyle/>
          <a:p>
            <a:r>
              <a:rPr lang="pl-PL" altLang="pl-PL" smtClean="0"/>
              <a:t>Opcje barierowe</a:t>
            </a:r>
          </a:p>
        </p:txBody>
      </p:sp>
      <p:sp>
        <p:nvSpPr>
          <p:cNvPr id="48132" name="Tytuł 1"/>
          <p:cNvSpPr>
            <a:spLocks noGrp="1"/>
          </p:cNvSpPr>
          <p:nvPr>
            <p:ph idx="1"/>
          </p:nvPr>
        </p:nvSpPr>
        <p:spPr>
          <a:xfrm>
            <a:off x="250825" y="2017713"/>
            <a:ext cx="8893175" cy="4114800"/>
          </a:xfrm>
        </p:spPr>
        <p:txBody>
          <a:bodyPr>
            <a:normAutofit lnSpcReduction="10000"/>
          </a:bodyPr>
          <a:lstStyle/>
          <a:p>
            <a:pPr>
              <a:buClr>
                <a:srgbClr val="3333CC"/>
              </a:buClr>
            </a:pPr>
            <a:r>
              <a:rPr lang="pl-PL" altLang="pl-PL" sz="2800" smtClean="0">
                <a:solidFill>
                  <a:srgbClr val="000000"/>
                </a:solidFill>
              </a:rPr>
              <a:t>Wykonanie jest uzależnione od przekroczenia bariery</a:t>
            </a:r>
          </a:p>
          <a:p>
            <a:pPr>
              <a:buClr>
                <a:srgbClr val="3333CC"/>
              </a:buClr>
            </a:pPr>
            <a:r>
              <a:rPr lang="pl-PL" altLang="pl-PL" sz="2800" smtClean="0">
                <a:solidFill>
                  <a:srgbClr val="000000"/>
                </a:solidFill>
              </a:rPr>
              <a:t>Kick out – przekroczenie czyni opcję niewykonywalna</a:t>
            </a:r>
          </a:p>
          <a:p>
            <a:pPr>
              <a:buClr>
                <a:srgbClr val="3333CC"/>
              </a:buClr>
            </a:pPr>
            <a:r>
              <a:rPr lang="pl-PL" altLang="pl-PL" sz="2800" smtClean="0">
                <a:solidFill>
                  <a:srgbClr val="000000"/>
                </a:solidFill>
              </a:rPr>
              <a:t>Kick in – opcja jest wykonywalna tylko po przekroczeniu bariery</a:t>
            </a:r>
          </a:p>
          <a:p>
            <a:pPr>
              <a:buClr>
                <a:srgbClr val="3333CC"/>
              </a:buClr>
            </a:pPr>
            <a:r>
              <a:rPr lang="pl-PL" altLang="pl-PL" sz="2800" smtClean="0">
                <a:solidFill>
                  <a:srgbClr val="000000"/>
                </a:solidFill>
              </a:rPr>
              <a:t>Down, up, określa, czy przekroczenie ma być z góry w dół, czy z dołu w górę</a:t>
            </a:r>
          </a:p>
          <a:p>
            <a:pPr>
              <a:buClr>
                <a:srgbClr val="3333CC"/>
              </a:buClr>
            </a:pPr>
            <a:r>
              <a:rPr lang="pl-PL" altLang="pl-PL" sz="2800" smtClean="0">
                <a:solidFill>
                  <a:srgbClr val="000000"/>
                </a:solidFill>
              </a:rPr>
              <a:t>Bariera europejska – bierze się ja pod uwagę tylko w dniu zapadnięcia opcji</a:t>
            </a:r>
          </a:p>
          <a:p>
            <a:pPr>
              <a:buClr>
                <a:srgbClr val="3333CC"/>
              </a:buClr>
            </a:pPr>
            <a:r>
              <a:rPr lang="pl-PL" altLang="pl-PL" sz="2800" smtClean="0">
                <a:solidFill>
                  <a:srgbClr val="000000"/>
                </a:solidFill>
              </a:rPr>
              <a:t>Bariera amerykańska - …..kiedykolwiek</a:t>
            </a: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25400"/>
            <a:ext cx="203835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03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CDO</a:t>
            </a:r>
            <a:endParaRPr lang="pl-PL" dirty="0"/>
          </a:p>
        </p:txBody>
      </p:sp>
      <p:sp>
        <p:nvSpPr>
          <p:cNvPr id="3" name="Symbol zastępczy zawartości 2"/>
          <p:cNvSpPr>
            <a:spLocks noGrp="1"/>
          </p:cNvSpPr>
          <p:nvPr>
            <p:ph idx="1"/>
          </p:nvPr>
        </p:nvSpPr>
        <p:spPr/>
        <p:txBody>
          <a:bodyPr>
            <a:normAutofit fontScale="92500"/>
          </a:bodyPr>
          <a:lstStyle/>
          <a:p>
            <a:r>
              <a:rPr lang="pl-PL" dirty="0" smtClean="0"/>
              <a:t>Zastosowano je po raz pierwszy w USA w latach osiemdziesiątych</a:t>
            </a:r>
          </a:p>
          <a:p>
            <a:r>
              <a:rPr lang="pl-PL" dirty="0" smtClean="0"/>
              <a:t>Podstawą tego instrumentu jest utworzenie koszyka z instrumentów dłużnych (głownie – kredytów) o różnych ratingach</a:t>
            </a:r>
          </a:p>
          <a:p>
            <a:r>
              <a:rPr lang="pl-PL" dirty="0" smtClean="0"/>
              <a:t>Instrumenty w koszyku musza mieć tę sama zapadalność</a:t>
            </a:r>
          </a:p>
          <a:p>
            <a:r>
              <a:rPr lang="pl-PL" dirty="0" smtClean="0"/>
              <a:t>Ich rozpowszechnienie (łącznie z CDS) uważane jest za jedna z przyczyn kryzysu 2008 r.</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13</a:t>
            </a:fld>
            <a:endParaRPr lang="pl-PL"/>
          </a:p>
        </p:txBody>
      </p:sp>
    </p:spTree>
    <p:extLst>
      <p:ext uri="{BB962C8B-B14F-4D97-AF65-F5344CB8AC3E}">
        <p14:creationId xmlns:p14="http://schemas.microsoft.com/office/powerpoint/2010/main" val="146650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Instrumenty sekurytyzacyjnych funduszy inwestycyjnych </a:t>
            </a:r>
            <a:endParaRPr lang="pl-PL" dirty="0"/>
          </a:p>
        </p:txBody>
      </p:sp>
      <p:sp>
        <p:nvSpPr>
          <p:cNvPr id="3" name="Symbol zastępczy zawartości 2"/>
          <p:cNvSpPr>
            <a:spLocks noGrp="1"/>
          </p:cNvSpPr>
          <p:nvPr>
            <p:ph idx="1"/>
          </p:nvPr>
        </p:nvSpPr>
        <p:spPr/>
        <p:txBody>
          <a:bodyPr/>
          <a:lstStyle/>
          <a:p>
            <a:r>
              <a:rPr lang="pl-PL" altLang="pl-PL" dirty="0" smtClean="0"/>
              <a:t>Tego typu fundusze mogą emitować różne certyfikaty</a:t>
            </a:r>
          </a:p>
          <a:p>
            <a:r>
              <a:rPr lang="pl-PL" altLang="pl-PL" dirty="0" smtClean="0"/>
              <a:t>Certyfikaty</a:t>
            </a:r>
          </a:p>
          <a:p>
            <a:pPr>
              <a:buFontTx/>
              <a:buNone/>
            </a:pPr>
            <a:r>
              <a:rPr lang="pl-PL" altLang="pl-PL" dirty="0" smtClean="0"/>
              <a:t>		- główne (</a:t>
            </a:r>
            <a:r>
              <a:rPr lang="pl-PL" altLang="pl-PL" i="1" dirty="0" smtClean="0"/>
              <a:t>senior</a:t>
            </a:r>
            <a:r>
              <a:rPr lang="pl-PL" altLang="pl-PL" dirty="0" smtClean="0"/>
              <a:t>)</a:t>
            </a:r>
          </a:p>
          <a:p>
            <a:pPr>
              <a:buFontTx/>
              <a:buNone/>
            </a:pPr>
            <a:r>
              <a:rPr lang="pl-PL" altLang="pl-PL" dirty="0" smtClean="0"/>
              <a:t>		- podporządkowane (</a:t>
            </a:r>
            <a:r>
              <a:rPr lang="pl-PL" altLang="pl-PL" dirty="0" err="1" smtClean="0"/>
              <a:t>mezzanine</a:t>
            </a:r>
            <a:r>
              <a:rPr lang="pl-PL" altLang="pl-PL" dirty="0" smtClean="0"/>
              <a:t>)</a:t>
            </a:r>
          </a:p>
          <a:p>
            <a:r>
              <a:rPr lang="pl-PL" altLang="pl-PL" dirty="0" smtClean="0"/>
              <a:t>Kwoty zabezpieczające (</a:t>
            </a:r>
            <a:r>
              <a:rPr lang="pl-PL" altLang="pl-PL" i="1" dirty="0" err="1" smtClean="0"/>
              <a:t>residual</a:t>
            </a:r>
            <a:r>
              <a:rPr lang="pl-PL" altLang="pl-PL" i="1" dirty="0" smtClean="0"/>
              <a:t> </a:t>
            </a:r>
            <a:r>
              <a:rPr lang="pl-PL" altLang="pl-PL" i="1" dirty="0" err="1" smtClean="0"/>
              <a:t>pieces</a:t>
            </a:r>
            <a:r>
              <a:rPr lang="pl-PL" altLang="pl-PL" dirty="0" smtClean="0"/>
              <a:t>)</a:t>
            </a:r>
          </a:p>
          <a:p>
            <a:r>
              <a:rPr lang="pl-PL" altLang="pl-PL" dirty="0" smtClean="0"/>
              <a:t>Obligacje (w Polsce duże ograniczenia</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14</a:t>
            </a:fld>
            <a:endParaRPr lang="pl-PL"/>
          </a:p>
        </p:txBody>
      </p:sp>
    </p:spTree>
    <p:extLst>
      <p:ext uri="{BB962C8B-B14F-4D97-AF65-F5344CB8AC3E}">
        <p14:creationId xmlns:p14="http://schemas.microsoft.com/office/powerpoint/2010/main" val="408418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Obligacje katastroficzne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W odróżnieniu od standardowych obligacji nie ma tu nieodwołalnego obowiązku wypłaty wartości kapitałowej (principal)</a:t>
            </a:r>
          </a:p>
          <a:p>
            <a:r>
              <a:rPr lang="pl-PL" dirty="0" smtClean="0"/>
              <a:t>Emitowane są przez firmy ubezpieczeniowe i reasekuracyjne</a:t>
            </a:r>
          </a:p>
          <a:p>
            <a:r>
              <a:rPr lang="pl-PL" dirty="0" smtClean="0"/>
              <a:t>Jeśli zajdzie określone zdarzenie katastroficzne ( </a:t>
            </a:r>
            <a:r>
              <a:rPr lang="pl-PL" dirty="0" err="1" smtClean="0"/>
              <a:t>catastrophe</a:t>
            </a:r>
            <a:r>
              <a:rPr lang="pl-PL" dirty="0" smtClean="0"/>
              <a:t> event) to emitent ma prawo ograniczyć wartość wypłaty kapitałową do części wartości nominalnej (na ogół – 80%)</a:t>
            </a:r>
          </a:p>
          <a:p>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15</a:t>
            </a:fld>
            <a:endParaRPr lang="pl-PL"/>
          </a:p>
        </p:txBody>
      </p:sp>
    </p:spTree>
    <p:extLst>
      <p:ext uri="{BB962C8B-B14F-4D97-AF65-F5344CB8AC3E}">
        <p14:creationId xmlns:p14="http://schemas.microsoft.com/office/powerpoint/2010/main" val="245753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Credit</a:t>
            </a:r>
            <a:r>
              <a:rPr lang="pl-PL" dirty="0" smtClean="0"/>
              <a:t> </a:t>
            </a:r>
            <a:r>
              <a:rPr lang="pl-PL" dirty="0" err="1" smtClean="0"/>
              <a:t>Linked</a:t>
            </a:r>
            <a:r>
              <a:rPr lang="pl-PL" dirty="0" smtClean="0"/>
              <a:t> Notes</a:t>
            </a:r>
            <a:endParaRPr lang="pl-PL" dirty="0"/>
          </a:p>
        </p:txBody>
      </p:sp>
      <p:sp>
        <p:nvSpPr>
          <p:cNvPr id="3" name="Symbol zastępczy zawartości 2"/>
          <p:cNvSpPr>
            <a:spLocks noGrp="1"/>
          </p:cNvSpPr>
          <p:nvPr>
            <p:ph idx="1"/>
          </p:nvPr>
        </p:nvSpPr>
        <p:spPr/>
        <p:txBody>
          <a:bodyPr/>
          <a:lstStyle/>
          <a:p>
            <a:r>
              <a:rPr lang="pl-PL" dirty="0" smtClean="0"/>
              <a:t>Emitowane przez duże banki do sfinansowania</a:t>
            </a:r>
          </a:p>
          <a:p>
            <a:pPr marL="0" indent="0">
              <a:buNone/>
            </a:pPr>
            <a:r>
              <a:rPr lang="pl-PL" dirty="0" smtClean="0"/>
              <a:t>dużych, określonych kredytów</a:t>
            </a:r>
          </a:p>
          <a:p>
            <a:r>
              <a:rPr lang="pl-PL" dirty="0" smtClean="0"/>
              <a:t>Kluczowy jest tu </a:t>
            </a:r>
            <a:r>
              <a:rPr lang="pl-PL" dirty="0" err="1" smtClean="0"/>
              <a:t>credit</a:t>
            </a:r>
            <a:r>
              <a:rPr lang="pl-PL" dirty="0" smtClean="0"/>
              <a:t> event, czyli skala i okoliczności, w których nastąpiło zachwianie regularnych spłat </a:t>
            </a:r>
          </a:p>
          <a:p>
            <a:r>
              <a:rPr lang="pl-PL" dirty="0" smtClean="0"/>
              <a:t>Jeśli </a:t>
            </a:r>
            <a:r>
              <a:rPr lang="pl-PL" dirty="0" err="1" smtClean="0"/>
              <a:t>credit</a:t>
            </a:r>
            <a:r>
              <a:rPr lang="pl-PL" dirty="0" smtClean="0"/>
              <a:t> event wystąpi, wówczas emitent ma prawo nie wypłacić inwestorowi określonej wartości kapitału nominalnego obligacji</a:t>
            </a:r>
          </a:p>
          <a:p>
            <a:endParaRPr lang="pl-PL" dirty="0" smtClean="0"/>
          </a:p>
          <a:p>
            <a:pPr marL="0" indent="0">
              <a:buNone/>
            </a:pP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16</a:t>
            </a:fld>
            <a:endParaRPr lang="pl-PL"/>
          </a:p>
        </p:txBody>
      </p:sp>
    </p:spTree>
    <p:extLst>
      <p:ext uri="{BB962C8B-B14F-4D97-AF65-F5344CB8AC3E}">
        <p14:creationId xmlns:p14="http://schemas.microsoft.com/office/powerpoint/2010/main" val="47091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Junk</a:t>
            </a:r>
            <a:r>
              <a:rPr lang="pl-PL" dirty="0" smtClean="0"/>
              <a:t> </a:t>
            </a:r>
            <a:r>
              <a:rPr lang="pl-PL" dirty="0" err="1" smtClean="0"/>
              <a:t>bonds</a:t>
            </a:r>
            <a:endParaRPr lang="pl-PL" dirty="0"/>
          </a:p>
        </p:txBody>
      </p:sp>
      <p:sp>
        <p:nvSpPr>
          <p:cNvPr id="3" name="Symbol zastępczy zawartości 2"/>
          <p:cNvSpPr>
            <a:spLocks noGrp="1"/>
          </p:cNvSpPr>
          <p:nvPr>
            <p:ph idx="1"/>
          </p:nvPr>
        </p:nvSpPr>
        <p:spPr/>
        <p:txBody>
          <a:bodyPr/>
          <a:lstStyle/>
          <a:p>
            <a:r>
              <a:rPr lang="pl-PL" dirty="0" smtClean="0"/>
              <a:t>Popularne przed 2000 rokiem w USA, gdy system bankowy był wyjątkowo restrykcyjny</a:t>
            </a:r>
          </a:p>
          <a:p>
            <a:r>
              <a:rPr lang="pl-PL" dirty="0" smtClean="0"/>
              <a:t>Emitowane były przez małe przedsiębiorstwa, które nie mogły uzyskać normalnego kredytu</a:t>
            </a:r>
          </a:p>
          <a:p>
            <a:r>
              <a:rPr lang="pl-PL" dirty="0" smtClean="0"/>
              <a:t>Charakteryzowały się bardzo wysoką rentownością  YTM, ale jednocześnie bardzo wysokim ryzykiem inwestycji</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17</a:t>
            </a:fld>
            <a:endParaRPr lang="pl-PL"/>
          </a:p>
        </p:txBody>
      </p:sp>
    </p:spTree>
    <p:extLst>
      <p:ext uri="{BB962C8B-B14F-4D97-AF65-F5344CB8AC3E}">
        <p14:creationId xmlns:p14="http://schemas.microsoft.com/office/powerpoint/2010/main" val="310754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Podstawowe pochodne</a:t>
            </a:r>
            <a:endParaRPr lang="pl-PL" dirty="0"/>
          </a:p>
        </p:txBody>
      </p:sp>
      <p:sp>
        <p:nvSpPr>
          <p:cNvPr id="3" name="Symbol zastępczy zawartości 2"/>
          <p:cNvSpPr>
            <a:spLocks noGrp="1"/>
          </p:cNvSpPr>
          <p:nvPr>
            <p:ph idx="1"/>
          </p:nvPr>
        </p:nvSpPr>
        <p:spPr/>
        <p:txBody>
          <a:bodyPr/>
          <a:lstStyle/>
          <a:p>
            <a:r>
              <a:rPr lang="pl-PL" dirty="0" smtClean="0"/>
              <a:t>Transakcje na pniu</a:t>
            </a:r>
          </a:p>
          <a:p>
            <a:r>
              <a:rPr lang="pl-PL" dirty="0" err="1" smtClean="0"/>
              <a:t>Forward</a:t>
            </a:r>
            <a:endParaRPr lang="pl-PL" dirty="0" smtClean="0"/>
          </a:p>
          <a:p>
            <a:r>
              <a:rPr lang="pl-PL" dirty="0" err="1" smtClean="0"/>
              <a:t>Futures</a:t>
            </a:r>
            <a:endParaRPr lang="pl-PL" dirty="0" smtClean="0"/>
          </a:p>
          <a:p>
            <a:r>
              <a:rPr lang="pl-PL" dirty="0" err="1" smtClean="0"/>
              <a:t>Swap</a:t>
            </a:r>
            <a:endParaRPr lang="pl-PL" dirty="0" smtClean="0"/>
          </a:p>
          <a:p>
            <a:r>
              <a:rPr lang="pl-PL" dirty="0" smtClean="0"/>
              <a:t>Opcje</a:t>
            </a:r>
          </a:p>
          <a:p>
            <a:r>
              <a:rPr lang="pl-PL" dirty="0" smtClean="0"/>
              <a:t>Instrumenty syntetyczne</a:t>
            </a:r>
          </a:p>
          <a:p>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18</a:t>
            </a:fld>
            <a:endParaRPr lang="pl-PL"/>
          </a:p>
        </p:txBody>
      </p:sp>
    </p:spTree>
    <p:extLst>
      <p:ext uri="{BB962C8B-B14F-4D97-AF65-F5344CB8AC3E}">
        <p14:creationId xmlns:p14="http://schemas.microsoft.com/office/powerpoint/2010/main" val="22306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A65AAA-122D-432B-8ABC-01CC3A9E3E71}" type="slidenum">
              <a:rPr lang="pl-PL" altLang="pl-PL"/>
              <a:pPr eaLnBrk="1" hangingPunct="1"/>
              <a:t>19</a:t>
            </a:fld>
            <a:endParaRPr lang="pl-PL" altLang="pl-PL"/>
          </a:p>
        </p:txBody>
      </p:sp>
      <p:sp>
        <p:nvSpPr>
          <p:cNvPr id="9219" name="Rectangle 2"/>
          <p:cNvSpPr>
            <a:spLocks noGrp="1" noChangeArrowheads="1"/>
          </p:cNvSpPr>
          <p:nvPr>
            <p:ph type="title"/>
          </p:nvPr>
        </p:nvSpPr>
        <p:spPr/>
        <p:txBody>
          <a:bodyPr/>
          <a:lstStyle/>
          <a:p>
            <a:pPr eaLnBrk="1" hangingPunct="1"/>
            <a:r>
              <a:rPr lang="pl-PL" altLang="pl-PL" smtClean="0"/>
              <a:t>Cechy operacji</a:t>
            </a:r>
          </a:p>
        </p:txBody>
      </p:sp>
      <p:sp>
        <p:nvSpPr>
          <p:cNvPr id="9220" name="Rectangle 3"/>
          <p:cNvSpPr>
            <a:spLocks noGrp="1" noChangeArrowheads="1"/>
          </p:cNvSpPr>
          <p:nvPr>
            <p:ph type="body" idx="1"/>
          </p:nvPr>
        </p:nvSpPr>
        <p:spPr/>
        <p:txBody>
          <a:bodyPr/>
          <a:lstStyle/>
          <a:p>
            <a:pPr eaLnBrk="1" hangingPunct="1">
              <a:lnSpc>
                <a:spcPct val="90000"/>
              </a:lnSpc>
            </a:pPr>
            <a:r>
              <a:rPr lang="pl-PL" altLang="pl-PL" sz="2400" smtClean="0"/>
              <a:t>Transakcję  </a:t>
            </a:r>
            <a:r>
              <a:rPr lang="pl-PL" altLang="pl-PL" sz="2400" i="1" smtClean="0"/>
              <a:t>forward</a:t>
            </a:r>
            <a:r>
              <a:rPr lang="pl-PL" altLang="pl-PL" sz="2400" smtClean="0"/>
              <a:t> określone są przez :</a:t>
            </a:r>
          </a:p>
          <a:p>
            <a:pPr eaLnBrk="1" hangingPunct="1">
              <a:lnSpc>
                <a:spcPct val="90000"/>
              </a:lnSpc>
            </a:pPr>
            <a:r>
              <a:rPr lang="pl-PL" altLang="pl-PL" sz="2400" smtClean="0"/>
              <a:t>Kontrakt – liczbę i cechy objętych transakcją walorów (ilość towarów o określonym standardzie, akcji określonego emitenta, obligacji o danym czasie zwrotu i oprocentowaniu itp.)</a:t>
            </a:r>
          </a:p>
          <a:p>
            <a:pPr eaLnBrk="1" hangingPunct="1">
              <a:lnSpc>
                <a:spcPct val="90000"/>
              </a:lnSpc>
            </a:pPr>
            <a:r>
              <a:rPr lang="pl-PL" altLang="pl-PL" sz="2400" smtClean="0"/>
              <a:t>Cenę – ustalona na początku transakcji wielkość zapłaty za walory ujęte w kontrakcie</a:t>
            </a:r>
          </a:p>
          <a:p>
            <a:pPr eaLnBrk="1" hangingPunct="1">
              <a:lnSpc>
                <a:spcPct val="90000"/>
              </a:lnSpc>
            </a:pPr>
            <a:r>
              <a:rPr lang="pl-PL" altLang="pl-PL" sz="2400" smtClean="0"/>
              <a:t>Moment wykonania dostawy</a:t>
            </a:r>
          </a:p>
          <a:p>
            <a:pPr eaLnBrk="1" hangingPunct="1">
              <a:lnSpc>
                <a:spcPct val="90000"/>
              </a:lnSpc>
            </a:pPr>
            <a:r>
              <a:rPr lang="pl-PL" altLang="pl-PL" sz="2400" smtClean="0"/>
              <a:t>Wysokość zaliczki, wpłacanej nabywcy przez kupującego (w części kontraktów forward zaliczka nie występuje) </a:t>
            </a:r>
          </a:p>
        </p:txBody>
      </p:sp>
      <p:pic>
        <p:nvPicPr>
          <p:cNvPr id="9221" name="Picture 5" descr="http://www.anec.org/images/NL99-20.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18065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79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34481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smtClean="0"/>
              <a:t>Co to jest spekulacja</a:t>
            </a:r>
            <a:endParaRPr lang="pl-PL" dirty="0"/>
          </a:p>
        </p:txBody>
      </p:sp>
      <p:sp>
        <p:nvSpPr>
          <p:cNvPr id="3" name="Symbol zastępczy zawartości 2"/>
          <p:cNvSpPr>
            <a:spLocks noGrp="1"/>
          </p:cNvSpPr>
          <p:nvPr>
            <p:ph idx="1"/>
          </p:nvPr>
        </p:nvSpPr>
        <p:spPr>
          <a:xfrm>
            <a:off x="323528" y="1600200"/>
            <a:ext cx="8568952" cy="4525963"/>
          </a:xfrm>
        </p:spPr>
        <p:txBody>
          <a:bodyPr>
            <a:normAutofit lnSpcReduction="10000"/>
          </a:bodyPr>
          <a:lstStyle/>
          <a:p>
            <a:r>
              <a:rPr lang="pl-PL" dirty="0" smtClean="0"/>
              <a:t>Definicja dokonywanie transakcji jedynie z zamiarem zysku wynikającego ze zmiany ceny ich przedmiotu</a:t>
            </a:r>
          </a:p>
          <a:p>
            <a:r>
              <a:rPr lang="pl-PL" dirty="0" smtClean="0"/>
              <a:t>Spekulacje legalne – zgodne z prawem obowiązującym na danym rynku</a:t>
            </a:r>
          </a:p>
          <a:p>
            <a:r>
              <a:rPr lang="pl-PL" dirty="0" smtClean="0"/>
              <a:t>Spekulacje nielegalne – niezgodne z ……</a:t>
            </a:r>
          </a:p>
          <a:p>
            <a:r>
              <a:rPr lang="pl-PL" dirty="0" smtClean="0"/>
              <a:t>Runek kapitałowy jest objęty nieporównywalnie większą od innych liczba ograniczeń antyspekulacyjnych</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2</a:t>
            </a:fld>
            <a:endParaRPr lang="pl-PL"/>
          </a:p>
        </p:txBody>
      </p:sp>
    </p:spTree>
    <p:extLst>
      <p:ext uri="{BB962C8B-B14F-4D97-AF65-F5344CB8AC3E}">
        <p14:creationId xmlns:p14="http://schemas.microsoft.com/office/powerpoint/2010/main" val="289267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6F3C5B3-E3D6-4F51-81A9-1DCA661AE187}" type="slidenum">
              <a:rPr lang="pl-PL" altLang="pl-PL"/>
              <a:pPr eaLnBrk="1" hangingPunct="1"/>
              <a:t>20</a:t>
            </a:fld>
            <a:endParaRPr lang="pl-PL" altLang="pl-PL"/>
          </a:p>
        </p:txBody>
      </p:sp>
      <p:sp>
        <p:nvSpPr>
          <p:cNvPr id="10243" name="Rectangle 2"/>
          <p:cNvSpPr>
            <a:spLocks noGrp="1" noChangeArrowheads="1"/>
          </p:cNvSpPr>
          <p:nvPr>
            <p:ph type="title"/>
          </p:nvPr>
        </p:nvSpPr>
        <p:spPr>
          <a:xfrm>
            <a:off x="0" y="0"/>
            <a:ext cx="7793038" cy="1143000"/>
          </a:xfrm>
        </p:spPr>
        <p:txBody>
          <a:bodyPr/>
          <a:lstStyle/>
          <a:p>
            <a:pPr eaLnBrk="1" hangingPunct="1"/>
            <a:r>
              <a:rPr lang="pl-PL" altLang="pl-PL" smtClean="0"/>
              <a:t>Przedmiot kontraktu</a:t>
            </a:r>
          </a:p>
        </p:txBody>
      </p:sp>
      <p:pic>
        <p:nvPicPr>
          <p:cNvPr id="10244" name="Picture 5" descr="http://www.clker.com/cliparts/f/b/3/4/11971498341111821084nicubunu_Package.svg.me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
            <a:ext cx="34290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p:cNvSpPr>
            <a:spLocks noGrp="1" noChangeArrowheads="1"/>
          </p:cNvSpPr>
          <p:nvPr>
            <p:ph type="body" idx="1"/>
          </p:nvPr>
        </p:nvSpPr>
        <p:spPr>
          <a:xfrm>
            <a:off x="381000" y="1981200"/>
            <a:ext cx="7848600" cy="4114800"/>
          </a:xfrm>
        </p:spPr>
        <p:txBody>
          <a:bodyPr/>
          <a:lstStyle/>
          <a:p>
            <a:pPr marL="528638" indent="-457200" eaLnBrk="1" hangingPunct="1"/>
            <a:r>
              <a:rPr lang="pl-PL" altLang="pl-PL" smtClean="0"/>
              <a:t>Z ze względu na rodzaj instrumentu bazowego mamy forwardy:</a:t>
            </a:r>
          </a:p>
          <a:p>
            <a:pPr marL="528638" indent="-457200" eaLnBrk="1" hangingPunct="1">
              <a:buFont typeface="Wingdings" pitchFamily="2" charset="2"/>
              <a:buNone/>
            </a:pPr>
            <a:r>
              <a:rPr lang="pl-PL" altLang="pl-PL" smtClean="0"/>
              <a:t>	- towarowy</a:t>
            </a:r>
          </a:p>
          <a:p>
            <a:pPr marL="528638" indent="-457200" eaLnBrk="1" hangingPunct="1">
              <a:buFont typeface="Wingdings" pitchFamily="2" charset="2"/>
              <a:buNone/>
            </a:pPr>
            <a:r>
              <a:rPr lang="pl-PL" altLang="pl-PL" smtClean="0"/>
              <a:t>	 -walutowy</a:t>
            </a:r>
          </a:p>
          <a:p>
            <a:pPr marL="528638" indent="-457200" eaLnBrk="1" hangingPunct="1">
              <a:buFont typeface="Wingdings" pitchFamily="2" charset="2"/>
              <a:buNone/>
            </a:pPr>
            <a:r>
              <a:rPr lang="pl-PL" altLang="pl-PL" smtClean="0"/>
              <a:t>	- na papiery dłużne</a:t>
            </a:r>
          </a:p>
          <a:p>
            <a:pPr marL="528638" indent="-457200" eaLnBrk="1" hangingPunct="1">
              <a:buFont typeface="Wingdings" pitchFamily="2" charset="2"/>
              <a:buNone/>
            </a:pPr>
            <a:r>
              <a:rPr lang="pl-PL" altLang="pl-PL" smtClean="0"/>
              <a:t>	- na stopę procentową (FRA)</a:t>
            </a:r>
          </a:p>
          <a:p>
            <a:pPr marL="528638" indent="-457200" eaLnBrk="1" hangingPunct="1">
              <a:buFont typeface="Wingdings" pitchFamily="2" charset="2"/>
              <a:buNone/>
            </a:pPr>
            <a:r>
              <a:rPr lang="pl-PL" altLang="pl-PL" smtClean="0"/>
              <a:t>	- na akcje i indeksy</a:t>
            </a:r>
          </a:p>
        </p:txBody>
      </p:sp>
    </p:spTree>
    <p:extLst>
      <p:ext uri="{BB962C8B-B14F-4D97-AF65-F5344CB8AC3E}">
        <p14:creationId xmlns:p14="http://schemas.microsoft.com/office/powerpoint/2010/main" val="1123334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B8E1D81-3BA4-41C9-A764-8EBC967C2002}" type="slidenum">
              <a:rPr lang="pl-PL" altLang="pl-PL"/>
              <a:pPr eaLnBrk="1" hangingPunct="1"/>
              <a:t>21</a:t>
            </a:fld>
            <a:endParaRPr lang="pl-PL" altLang="pl-PL"/>
          </a:p>
        </p:txBody>
      </p:sp>
      <p:sp>
        <p:nvSpPr>
          <p:cNvPr id="11267" name="Rectangle 2"/>
          <p:cNvSpPr>
            <a:spLocks noGrp="1" noChangeArrowheads="1"/>
          </p:cNvSpPr>
          <p:nvPr>
            <p:ph type="title"/>
          </p:nvPr>
        </p:nvSpPr>
        <p:spPr>
          <a:xfrm>
            <a:off x="1150938" y="214313"/>
            <a:ext cx="5554662" cy="1462087"/>
          </a:xfrm>
        </p:spPr>
        <p:txBody>
          <a:bodyPr/>
          <a:lstStyle/>
          <a:p>
            <a:pPr eaLnBrk="1" hangingPunct="1"/>
            <a:r>
              <a:rPr lang="pl-PL" altLang="pl-PL" sz="4000" smtClean="0"/>
              <a:t>Arbitraż. Podstawa wyceny pochodnych</a:t>
            </a:r>
          </a:p>
        </p:txBody>
      </p:sp>
      <p:pic>
        <p:nvPicPr>
          <p:cNvPr id="11268" name="Picture 5" descr="http://steveroesler.typepad.com/photos/uncategorized/collaboration3.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286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3"/>
          <p:cNvSpPr>
            <a:spLocks noGrp="1" noChangeArrowheads="1"/>
          </p:cNvSpPr>
          <p:nvPr>
            <p:ph type="body" idx="1"/>
          </p:nvPr>
        </p:nvSpPr>
        <p:spPr>
          <a:xfrm>
            <a:off x="381000" y="2057400"/>
            <a:ext cx="7772400" cy="4114800"/>
          </a:xfrm>
        </p:spPr>
        <p:txBody>
          <a:bodyPr/>
          <a:lstStyle/>
          <a:p>
            <a:pPr eaLnBrk="1" hangingPunct="1">
              <a:lnSpc>
                <a:spcPct val="90000"/>
              </a:lnSpc>
            </a:pPr>
            <a:r>
              <a:rPr lang="pl-PL" altLang="pl-PL" sz="2800" smtClean="0"/>
              <a:t>Ogólnie arbitraż jest wykorzystywaniem występujących w tym samym czasie różnic cen na rożnych rynkach (np. rożnych giełdach).</a:t>
            </a:r>
          </a:p>
          <a:p>
            <a:pPr eaLnBrk="1" hangingPunct="1">
              <a:lnSpc>
                <a:spcPct val="90000"/>
              </a:lnSpc>
            </a:pPr>
            <a:r>
              <a:rPr lang="pl-PL" altLang="pl-PL" sz="2800" smtClean="0"/>
              <a:t>Arbitraż może występować także miedzy rożnymi subrynkami tego samego rynku. Wykorzystuje się różnice cenowe (spread)</a:t>
            </a:r>
            <a:br>
              <a:rPr lang="pl-PL" altLang="pl-PL" sz="2800" smtClean="0"/>
            </a:br>
            <a:r>
              <a:rPr lang="pl-PL" altLang="pl-PL" sz="2800" smtClean="0"/>
              <a:t>	- </a:t>
            </a:r>
            <a:r>
              <a:rPr lang="pl-PL" altLang="pl-PL" sz="2800" i="1" smtClean="0"/>
              <a:t>intercomodity</a:t>
            </a:r>
            <a:r>
              <a:rPr lang="pl-PL" altLang="pl-PL" sz="2800" smtClean="0"/>
              <a:t>, tj. między dobrami np. substytucyjnymi</a:t>
            </a:r>
          </a:p>
          <a:p>
            <a:pPr eaLnBrk="1" hangingPunct="1">
              <a:lnSpc>
                <a:spcPct val="90000"/>
              </a:lnSpc>
              <a:buFont typeface="Wingdings" pitchFamily="2" charset="2"/>
              <a:buNone/>
            </a:pPr>
            <a:r>
              <a:rPr lang="pl-PL" altLang="pl-PL" sz="2800" smtClean="0"/>
              <a:t>		- infracomodity, tj. miedzy tymi samymi dobrami, ale o różnych terminach odstaw</a:t>
            </a:r>
          </a:p>
        </p:txBody>
      </p:sp>
    </p:spTree>
    <p:extLst>
      <p:ext uri="{BB962C8B-B14F-4D97-AF65-F5344CB8AC3E}">
        <p14:creationId xmlns:p14="http://schemas.microsoft.com/office/powerpoint/2010/main" val="312488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915F5AF-B355-4E90-8105-D18D4D866DD7}" type="slidenum">
              <a:rPr lang="pl-PL" altLang="pl-PL"/>
              <a:pPr eaLnBrk="1" hangingPunct="1"/>
              <a:t>22</a:t>
            </a:fld>
            <a:endParaRPr lang="pl-PL" altLang="pl-PL"/>
          </a:p>
        </p:txBody>
      </p:sp>
      <p:sp>
        <p:nvSpPr>
          <p:cNvPr id="12291" name="Rectangle 2"/>
          <p:cNvSpPr>
            <a:spLocks noGrp="1" noChangeArrowheads="1"/>
          </p:cNvSpPr>
          <p:nvPr>
            <p:ph type="title"/>
          </p:nvPr>
        </p:nvSpPr>
        <p:spPr/>
        <p:txBody>
          <a:bodyPr/>
          <a:lstStyle/>
          <a:p>
            <a:pPr eaLnBrk="1" hangingPunct="1"/>
            <a:r>
              <a:rPr lang="pl-PL" altLang="pl-PL" smtClean="0"/>
              <a:t>Arbitraż cd.</a:t>
            </a:r>
          </a:p>
        </p:txBody>
      </p:sp>
      <p:pic>
        <p:nvPicPr>
          <p:cNvPr id="12292" name="Picture 5" descr="http://static.soxfirst.com/soxfirst.com/imgname--online_connection_boom---50226711--onlinedating2_b1(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0"/>
            <a:ext cx="302895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3"/>
          <p:cNvSpPr>
            <a:spLocks noGrp="1" noChangeArrowheads="1"/>
          </p:cNvSpPr>
          <p:nvPr>
            <p:ph type="body" idx="1"/>
          </p:nvPr>
        </p:nvSpPr>
        <p:spPr>
          <a:xfrm>
            <a:off x="152400" y="2362200"/>
            <a:ext cx="7772400" cy="4114800"/>
          </a:xfrm>
        </p:spPr>
        <p:txBody>
          <a:bodyPr/>
          <a:lstStyle/>
          <a:p>
            <a:pPr eaLnBrk="1" hangingPunct="1">
              <a:lnSpc>
                <a:spcPct val="90000"/>
              </a:lnSpc>
            </a:pPr>
            <a:r>
              <a:rPr lang="pl-PL" altLang="pl-PL" sz="2800" smtClean="0"/>
              <a:t>Istotą arbitrażu jest brak ryzyka wynikający z faktu, że operacje wykonywane są jednocześnie, w tym samym momencie</a:t>
            </a:r>
          </a:p>
          <a:p>
            <a:pPr eaLnBrk="1" hangingPunct="1">
              <a:lnSpc>
                <a:spcPct val="90000"/>
              </a:lnSpc>
            </a:pPr>
            <a:r>
              <a:rPr lang="pl-PL" altLang="pl-PL" sz="2800" smtClean="0"/>
              <a:t>Bezpośrednie powiązania miedzy rynkami i instrumentami (np. pochodnym i instrumentami bazowymi) prowadzi do operacji arbitrażowych stanowiących całą sekwencję transakcji (np. kupno opcji na rynku terminowym, następnie jej wykonanie, dalej - odbiór instrumentu bazowego i sprzedaż na rynku kasowym) </a:t>
            </a:r>
          </a:p>
          <a:p>
            <a:pPr eaLnBrk="1" hangingPunct="1">
              <a:lnSpc>
                <a:spcPct val="90000"/>
              </a:lnSpc>
            </a:pPr>
            <a:endParaRPr lang="pl-PL" altLang="pl-PL" sz="2800" smtClean="0"/>
          </a:p>
        </p:txBody>
      </p:sp>
    </p:spTree>
    <p:extLst>
      <p:ext uri="{BB962C8B-B14F-4D97-AF65-F5344CB8AC3E}">
        <p14:creationId xmlns:p14="http://schemas.microsoft.com/office/powerpoint/2010/main" val="286592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55457ED-83B7-4799-B72F-F738568ACDB2}" type="slidenum">
              <a:rPr lang="pl-PL" altLang="pl-PL"/>
              <a:pPr eaLnBrk="1" hangingPunct="1"/>
              <a:t>23</a:t>
            </a:fld>
            <a:endParaRPr lang="pl-PL" altLang="pl-PL"/>
          </a:p>
        </p:txBody>
      </p:sp>
      <p:sp>
        <p:nvSpPr>
          <p:cNvPr id="13315" name="Rectangle 2"/>
          <p:cNvSpPr>
            <a:spLocks noGrp="1" noChangeArrowheads="1"/>
          </p:cNvSpPr>
          <p:nvPr>
            <p:ph type="title"/>
          </p:nvPr>
        </p:nvSpPr>
        <p:spPr/>
        <p:txBody>
          <a:bodyPr/>
          <a:lstStyle/>
          <a:p>
            <a:pPr eaLnBrk="1" hangingPunct="1"/>
            <a:r>
              <a:rPr lang="pl-PL" altLang="pl-PL" smtClean="0"/>
              <a:t>Arbitraż cd.</a:t>
            </a:r>
          </a:p>
        </p:txBody>
      </p:sp>
      <p:pic>
        <p:nvPicPr>
          <p:cNvPr id="13316" name="Picture 5" descr="http://images.theage.com.au/ftage/ffximage/2009/02/04/pig_narrowweb__200x20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286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p:cNvSpPr>
            <a:spLocks noGrp="1" noChangeArrowheads="1"/>
          </p:cNvSpPr>
          <p:nvPr>
            <p:ph type="body" idx="1"/>
          </p:nvPr>
        </p:nvSpPr>
        <p:spPr>
          <a:xfrm>
            <a:off x="838200" y="2057400"/>
            <a:ext cx="7772400" cy="4114800"/>
          </a:xfrm>
        </p:spPr>
        <p:txBody>
          <a:bodyPr>
            <a:normAutofit lnSpcReduction="10000"/>
          </a:bodyPr>
          <a:lstStyle/>
          <a:p>
            <a:pPr eaLnBrk="1" hangingPunct="1">
              <a:lnSpc>
                <a:spcPct val="90000"/>
              </a:lnSpc>
            </a:pPr>
            <a:r>
              <a:rPr lang="pl-PL" altLang="pl-PL" sz="2800" smtClean="0"/>
              <a:t>Dla efektywnego arbitrażu konieczne jest różnice cen przekraczały koszty operacyjne transakcji (opłaty itp..)</a:t>
            </a:r>
          </a:p>
          <a:p>
            <a:pPr eaLnBrk="1" hangingPunct="1">
              <a:lnSpc>
                <a:spcPct val="90000"/>
              </a:lnSpc>
            </a:pPr>
            <a:r>
              <a:rPr lang="pl-PL" altLang="pl-PL" sz="2800" smtClean="0"/>
              <a:t>Ponieważ arbitraż pozwala zarobić bez ryzyka, pojawienie się takiej możliwości może być tylko bardzo krótkotrwałe</a:t>
            </a:r>
          </a:p>
          <a:p>
            <a:pPr eaLnBrk="1" hangingPunct="1">
              <a:lnSpc>
                <a:spcPct val="90000"/>
              </a:lnSpc>
            </a:pPr>
            <a:r>
              <a:rPr lang="pl-PL" altLang="pl-PL" sz="2800" smtClean="0"/>
              <a:t> Możliwość efektywnego przeprowadzenia arbitrażu jest ważnym czynnikiem określającym cenę  instrumentu. Zakłada się, że kupujący zastosuje te rozwiązanie, które prowadzi do najniższych kosztów zakupu</a:t>
            </a:r>
          </a:p>
          <a:p>
            <a:pPr eaLnBrk="1" hangingPunct="1">
              <a:lnSpc>
                <a:spcPct val="90000"/>
              </a:lnSpc>
            </a:pPr>
            <a:endParaRPr lang="pl-PL" altLang="pl-PL" sz="2800" smtClean="0"/>
          </a:p>
        </p:txBody>
      </p:sp>
    </p:spTree>
    <p:extLst>
      <p:ext uri="{BB962C8B-B14F-4D97-AF65-F5344CB8AC3E}">
        <p14:creationId xmlns:p14="http://schemas.microsoft.com/office/powerpoint/2010/main" val="115894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ymbol zastępczy numeru slajdu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F0BB477-1FEB-4AF4-A1F6-AC7A9BFD0922}" type="slidenum">
              <a:rPr lang="pl-PL" altLang="pl-PL"/>
              <a:pPr eaLnBrk="1" hangingPunct="1"/>
              <a:t>24</a:t>
            </a:fld>
            <a:endParaRPr lang="pl-PL" altLang="pl-PL"/>
          </a:p>
        </p:txBody>
      </p:sp>
      <p:sp>
        <p:nvSpPr>
          <p:cNvPr id="1029" name="Rectangle 2"/>
          <p:cNvSpPr>
            <a:spLocks noGrp="1" noChangeArrowheads="1"/>
          </p:cNvSpPr>
          <p:nvPr>
            <p:ph type="title"/>
          </p:nvPr>
        </p:nvSpPr>
        <p:spPr/>
        <p:txBody>
          <a:bodyPr/>
          <a:lstStyle/>
          <a:p>
            <a:pPr eaLnBrk="1" hangingPunct="1"/>
            <a:r>
              <a:rPr lang="pl-PL" altLang="pl-PL" i="1" smtClean="0"/>
              <a:t>Carrying charge theory</a:t>
            </a:r>
            <a:r>
              <a:rPr lang="pl-PL" altLang="pl-PL" smtClean="0"/>
              <a:t> </a:t>
            </a:r>
          </a:p>
        </p:txBody>
      </p:sp>
      <p:sp>
        <p:nvSpPr>
          <p:cNvPr id="1030" name="Rectangle 3"/>
          <p:cNvSpPr>
            <a:spLocks noGrp="1" noChangeArrowheads="1"/>
          </p:cNvSpPr>
          <p:nvPr>
            <p:ph type="body" sz="half" idx="1"/>
          </p:nvPr>
        </p:nvSpPr>
        <p:spPr>
          <a:xfrm>
            <a:off x="1182688" y="2017713"/>
            <a:ext cx="7694612" cy="1793875"/>
          </a:xfrm>
        </p:spPr>
        <p:txBody>
          <a:bodyPr/>
          <a:lstStyle/>
          <a:p>
            <a:pPr eaLnBrk="1" hangingPunct="1"/>
            <a:r>
              <a:rPr lang="pl-PL" altLang="pl-PL" sz="2800" smtClean="0"/>
              <a:t>Teoria ta określa, kiedy bezwzględnie (bo bez ryzyka) powinniśmy kupić kontrakt terminowy</a:t>
            </a:r>
          </a:p>
          <a:p>
            <a:pPr eaLnBrk="1" hangingPunct="1"/>
            <a:r>
              <a:rPr lang="pl-PL" altLang="pl-PL" sz="2800" smtClean="0"/>
              <a:t>Inwestycja  powinien mieć miejsce, gdy:</a:t>
            </a:r>
          </a:p>
        </p:txBody>
      </p:sp>
      <p:graphicFrame>
        <p:nvGraphicFramePr>
          <p:cNvPr id="1026" name="Object 4"/>
          <p:cNvGraphicFramePr>
            <a:graphicFrameLocks noGrp="1" noChangeAspect="1"/>
          </p:cNvGraphicFramePr>
          <p:nvPr>
            <p:ph sz="quarter" idx="2"/>
          </p:nvPr>
        </p:nvGraphicFramePr>
        <p:xfrm>
          <a:off x="6999288" y="2895600"/>
          <a:ext cx="96837" cy="230188"/>
        </p:xfrm>
        <a:graphic>
          <a:graphicData uri="http://schemas.openxmlformats.org/presentationml/2006/ole">
            <mc:AlternateContent xmlns:mc="http://schemas.openxmlformats.org/markup-compatibility/2006">
              <mc:Choice xmlns:v="urn:schemas-microsoft-com:vml" Requires="v">
                <p:oleObj spid="_x0000_s1042" name="Równanie" r:id="rId3" imgW="101520" imgH="253800" progId="Equation.3">
                  <p:embed/>
                </p:oleObj>
              </mc:Choice>
              <mc:Fallback>
                <p:oleObj name="Równanie" r:id="rId3" imgW="10152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288" y="2895600"/>
                        <a:ext cx="96837"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Grp="1" noChangeAspect="1"/>
          </p:cNvGraphicFramePr>
          <p:nvPr>
            <p:ph sz="quarter" idx="3"/>
          </p:nvPr>
        </p:nvGraphicFramePr>
        <p:xfrm>
          <a:off x="3232150" y="3876675"/>
          <a:ext cx="3098800" cy="957263"/>
        </p:xfrm>
        <a:graphic>
          <a:graphicData uri="http://schemas.openxmlformats.org/presentationml/2006/ole">
            <mc:AlternateContent xmlns:mc="http://schemas.openxmlformats.org/markup-compatibility/2006">
              <mc:Choice xmlns:v="urn:schemas-microsoft-com:vml" Requires="v">
                <p:oleObj spid="_x0000_s1043" name="Równanie" r:id="rId5" imgW="672840" imgH="215640" progId="Equation.3">
                  <p:embed/>
                </p:oleObj>
              </mc:Choice>
              <mc:Fallback>
                <p:oleObj name="Równanie" r:id="rId5" imgW="6728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150" y="3876675"/>
                        <a:ext cx="30988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 Box 8"/>
          <p:cNvSpPr txBox="1">
            <a:spLocks noChangeArrowheads="1"/>
          </p:cNvSpPr>
          <p:nvPr/>
        </p:nvSpPr>
        <p:spPr bwMode="auto">
          <a:xfrm>
            <a:off x="755650" y="5229225"/>
            <a:ext cx="7704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c</a:t>
            </a:r>
            <a:r>
              <a:rPr lang="pl-PL" altLang="pl-PL" sz="2400" baseline="-25000">
                <a:latin typeface="Arial" charset="0"/>
              </a:rPr>
              <a:t>T</a:t>
            </a:r>
            <a:r>
              <a:rPr lang="pl-PL" altLang="pl-PL" sz="2400">
                <a:latin typeface="Arial" charset="0"/>
              </a:rPr>
              <a:t> – cena kontraktu terminowego zapadającego w terminie T, c – cena kontraktu kasowego na te same instrumenty, k</a:t>
            </a:r>
            <a:r>
              <a:rPr lang="pl-PL" altLang="pl-PL" sz="2400" baseline="-25000">
                <a:latin typeface="Arial" charset="0"/>
              </a:rPr>
              <a:t>T</a:t>
            </a:r>
            <a:r>
              <a:rPr lang="pl-PL" altLang="pl-PL" sz="2400">
                <a:latin typeface="Arial" charset="0"/>
              </a:rPr>
              <a:t>- koszty przechowywania do momentu T</a:t>
            </a:r>
          </a:p>
        </p:txBody>
      </p:sp>
      <p:pic>
        <p:nvPicPr>
          <p:cNvPr id="1032" name="Picture 10" descr="http://www.bankowyleasing.pl/layout/img/srodki_tr_06.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52400"/>
            <a:ext cx="20574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0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C1D3AE9-06A7-4D49-B492-7D56011F288A}" type="slidenum">
              <a:rPr lang="pl-PL" altLang="pl-PL"/>
              <a:pPr eaLnBrk="1" hangingPunct="1"/>
              <a:t>25</a:t>
            </a:fld>
            <a:endParaRPr lang="pl-PL" altLang="pl-PL"/>
          </a:p>
        </p:txBody>
      </p:sp>
      <p:sp>
        <p:nvSpPr>
          <p:cNvPr id="14339" name="Rectangle 2"/>
          <p:cNvSpPr>
            <a:spLocks noGrp="1" noChangeArrowheads="1"/>
          </p:cNvSpPr>
          <p:nvPr>
            <p:ph type="title"/>
          </p:nvPr>
        </p:nvSpPr>
        <p:spPr/>
        <p:txBody>
          <a:bodyPr/>
          <a:lstStyle/>
          <a:p>
            <a:pPr eaLnBrk="1" hangingPunct="1"/>
            <a:r>
              <a:rPr lang="pl-PL" altLang="pl-PL" sz="4000" smtClean="0"/>
              <a:t>Czynniki określajace cenę forward</a:t>
            </a:r>
          </a:p>
        </p:txBody>
      </p:sp>
      <p:pic>
        <p:nvPicPr>
          <p:cNvPr id="14340" name="Picture 5" descr="http://www.urbandigs.com/price-cuts-new-york-city-real-esta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1600200"/>
            <a:ext cx="2933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Grp="1" noChangeArrowheads="1"/>
          </p:cNvSpPr>
          <p:nvPr>
            <p:ph type="body" idx="1"/>
          </p:nvPr>
        </p:nvSpPr>
        <p:spPr>
          <a:xfrm>
            <a:off x="381000" y="1981200"/>
            <a:ext cx="8262938" cy="4114800"/>
          </a:xfrm>
        </p:spPr>
        <p:txBody>
          <a:bodyPr>
            <a:normAutofit lnSpcReduction="10000"/>
          </a:bodyPr>
          <a:lstStyle/>
          <a:p>
            <a:pPr eaLnBrk="1" hangingPunct="1">
              <a:lnSpc>
                <a:spcPct val="90000"/>
              </a:lnSpc>
            </a:pPr>
            <a:r>
              <a:rPr lang="pl-PL" altLang="pl-PL" sz="2800" smtClean="0"/>
              <a:t>Należą do nich:</a:t>
            </a:r>
          </a:p>
          <a:p>
            <a:pPr eaLnBrk="1" hangingPunct="1">
              <a:lnSpc>
                <a:spcPct val="90000"/>
              </a:lnSpc>
              <a:buFont typeface="Wingdings" pitchFamily="2" charset="2"/>
              <a:buNone/>
            </a:pPr>
            <a:r>
              <a:rPr lang="pl-PL" altLang="pl-PL" sz="2800" smtClean="0"/>
              <a:t>		- bieżąca cena spot</a:t>
            </a:r>
          </a:p>
          <a:p>
            <a:pPr eaLnBrk="1" hangingPunct="1">
              <a:lnSpc>
                <a:spcPct val="90000"/>
              </a:lnSpc>
              <a:buFont typeface="Wingdings" pitchFamily="2" charset="2"/>
              <a:buNone/>
            </a:pPr>
            <a:r>
              <a:rPr lang="pl-PL" altLang="pl-PL" sz="2800" smtClean="0"/>
              <a:t>		- bieżąca stopa procentowa</a:t>
            </a:r>
          </a:p>
          <a:p>
            <a:pPr eaLnBrk="1" hangingPunct="1">
              <a:lnSpc>
                <a:spcPct val="90000"/>
              </a:lnSpc>
              <a:buFont typeface="Wingdings" pitchFamily="2" charset="2"/>
              <a:buNone/>
            </a:pPr>
            <a:r>
              <a:rPr lang="pl-PL" altLang="pl-PL" sz="2800" smtClean="0"/>
              <a:t>		- okres do rozliczenia (umorzenia) kontraktu forward.</a:t>
            </a:r>
          </a:p>
          <a:p>
            <a:pPr eaLnBrk="1" hangingPunct="1">
              <a:lnSpc>
                <a:spcPct val="90000"/>
              </a:lnSpc>
              <a:buFont typeface="Wingdings" pitchFamily="2" charset="2"/>
              <a:buNone/>
            </a:pPr>
            <a:r>
              <a:rPr lang="pl-PL" altLang="pl-PL" sz="2800" smtClean="0"/>
              <a:t>Alternatywą dla operacji forward jest: pożyczenie pewnej sumy pieniędzy teraz, następnie - kupienie określonych dóbr i trzymanie ich do mementu rozliczenia (płacąc koszty magazynowania), a wreszcie – sprzedanie ich w tym dniu </a:t>
            </a:r>
          </a:p>
        </p:txBody>
      </p:sp>
    </p:spTree>
    <p:extLst>
      <p:ext uri="{BB962C8B-B14F-4D97-AF65-F5344CB8AC3E}">
        <p14:creationId xmlns:p14="http://schemas.microsoft.com/office/powerpoint/2010/main" val="3077847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1A77157-D3D4-4F8F-8DA4-5FA5D793427F}" type="slidenum">
              <a:rPr lang="pl-PL" altLang="pl-PL"/>
              <a:pPr eaLnBrk="1" hangingPunct="1"/>
              <a:t>26</a:t>
            </a:fld>
            <a:endParaRPr lang="pl-PL" altLang="pl-PL"/>
          </a:p>
        </p:txBody>
      </p:sp>
      <p:sp>
        <p:nvSpPr>
          <p:cNvPr id="15363" name="Rectangle 2"/>
          <p:cNvSpPr>
            <a:spLocks noGrp="1" noChangeArrowheads="1"/>
          </p:cNvSpPr>
          <p:nvPr>
            <p:ph type="title"/>
          </p:nvPr>
        </p:nvSpPr>
        <p:spPr>
          <a:xfrm>
            <a:off x="1150938" y="214313"/>
            <a:ext cx="7793037" cy="982662"/>
          </a:xfrm>
        </p:spPr>
        <p:txBody>
          <a:bodyPr/>
          <a:lstStyle/>
          <a:p>
            <a:pPr eaLnBrk="1" hangingPunct="1"/>
            <a:r>
              <a:rPr lang="pl-PL" altLang="pl-PL" sz="4000" smtClean="0"/>
              <a:t>Czynniki określajace cenę forward</a:t>
            </a:r>
          </a:p>
        </p:txBody>
      </p:sp>
      <p:sp>
        <p:nvSpPr>
          <p:cNvPr id="15364" name="Rectangle 3"/>
          <p:cNvSpPr>
            <a:spLocks noGrp="1" noChangeArrowheads="1"/>
          </p:cNvSpPr>
          <p:nvPr>
            <p:ph type="body" idx="1"/>
          </p:nvPr>
        </p:nvSpPr>
        <p:spPr>
          <a:xfrm>
            <a:off x="250825" y="1916113"/>
            <a:ext cx="7216775" cy="4525962"/>
          </a:xfrm>
        </p:spPr>
        <p:txBody>
          <a:bodyPr/>
          <a:lstStyle/>
          <a:p>
            <a:pPr eaLnBrk="1" hangingPunct="1">
              <a:lnSpc>
                <a:spcPct val="80000"/>
              </a:lnSpc>
            </a:pPr>
            <a:r>
              <a:rPr lang="pl-PL" altLang="pl-PL" sz="2400" smtClean="0"/>
              <a:t>Metoda ta prowadzi do określania ceny na zasadzie porównywania dwu możliwości: </a:t>
            </a:r>
          </a:p>
          <a:p>
            <a:pPr algn="ctr" eaLnBrk="1" hangingPunct="1">
              <a:lnSpc>
                <a:spcPct val="80000"/>
              </a:lnSpc>
              <a:buFont typeface="Wingdings" pitchFamily="2" charset="2"/>
              <a:buNone/>
            </a:pPr>
            <a:r>
              <a:rPr lang="pl-PL" altLang="pl-PL" sz="2400" smtClean="0"/>
              <a:t>kupić teraz i trzymać,  versus - kupić forward </a:t>
            </a:r>
          </a:p>
          <a:p>
            <a:pPr eaLnBrk="1" hangingPunct="1">
              <a:lnSpc>
                <a:spcPct val="80000"/>
              </a:lnSpc>
              <a:buClr>
                <a:schemeClr val="tx1"/>
              </a:buClr>
              <a:buFont typeface="Wingdings" pitchFamily="2" charset="2"/>
              <a:buChar char="§"/>
            </a:pPr>
            <a:r>
              <a:rPr lang="pl-PL" altLang="pl-PL" sz="2400" smtClean="0"/>
              <a:t>Pomocne są tu dwa założenia</a:t>
            </a:r>
          </a:p>
          <a:p>
            <a:pPr eaLnBrk="1" hangingPunct="1">
              <a:lnSpc>
                <a:spcPct val="80000"/>
              </a:lnSpc>
              <a:buClr>
                <a:schemeClr val="tx1"/>
              </a:buClr>
              <a:buFont typeface="Wingdings" pitchFamily="2" charset="2"/>
              <a:buNone/>
            </a:pPr>
            <a:r>
              <a:rPr lang="pl-PL" altLang="pl-PL" sz="2400" smtClean="0"/>
              <a:t>		- płacąc za towar teraz, mimo że dostawa nastąpi za np. 3 miesiace, zamraża się środki, które ulokowane po stopie bez ryzyka przyniosłyby pewny zysk, Nabywca forward żąda rekompensaty w postaci niższej ceny tego kontraktu </a:t>
            </a:r>
          </a:p>
          <a:p>
            <a:pPr eaLnBrk="1" hangingPunct="1">
              <a:lnSpc>
                <a:spcPct val="80000"/>
              </a:lnSpc>
              <a:buClr>
                <a:schemeClr val="tx1"/>
              </a:buClr>
              <a:buFont typeface="Wingdings" pitchFamily="2" charset="2"/>
              <a:buNone/>
            </a:pPr>
            <a:r>
              <a:rPr lang="pl-PL" altLang="pl-PL" sz="2400" smtClean="0"/>
              <a:t>		- jeśli dla odbiorcy przechowuje się towar by go dostarczyć np. za 3 miesiące, dostawca ponosi koszty magazynowania. Które powinny być zrekompensowane wyższą ceną</a:t>
            </a:r>
          </a:p>
        </p:txBody>
      </p:sp>
      <p:pic>
        <p:nvPicPr>
          <p:cNvPr id="15365" name="Picture 5" descr="http://static-p3.fotolia.com/jpg/00/14/87/58/400_F_14875800_VYRNLa6FsaT8FsIXy65AydSrhyNOGyA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1752600"/>
            <a:ext cx="167957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71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4FD2C8F-7586-4006-BCDE-376474675603}" type="slidenum">
              <a:rPr lang="pl-PL" altLang="pl-PL"/>
              <a:pPr eaLnBrk="1" hangingPunct="1"/>
              <a:t>27</a:t>
            </a:fld>
            <a:endParaRPr lang="pl-PL" altLang="pl-PL"/>
          </a:p>
        </p:txBody>
      </p:sp>
      <p:sp>
        <p:nvSpPr>
          <p:cNvPr id="2052" name="Rectangle 2"/>
          <p:cNvSpPr>
            <a:spLocks noGrp="1" noChangeArrowheads="1"/>
          </p:cNvSpPr>
          <p:nvPr>
            <p:ph type="title"/>
          </p:nvPr>
        </p:nvSpPr>
        <p:spPr>
          <a:xfrm>
            <a:off x="1447800" y="533400"/>
            <a:ext cx="4640263" cy="911225"/>
          </a:xfrm>
        </p:spPr>
        <p:txBody>
          <a:bodyPr/>
          <a:lstStyle/>
          <a:p>
            <a:pPr eaLnBrk="1" hangingPunct="1"/>
            <a:r>
              <a:rPr lang="pl-PL" altLang="pl-PL" smtClean="0"/>
              <a:t>Cena forward</a:t>
            </a:r>
          </a:p>
        </p:txBody>
      </p:sp>
      <p:sp>
        <p:nvSpPr>
          <p:cNvPr id="2053" name="Rectangle 5"/>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2054" name="Rectangle 7"/>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2050" name="Object 6"/>
          <p:cNvGraphicFramePr>
            <a:graphicFrameLocks noChangeAspect="1"/>
          </p:cNvGraphicFramePr>
          <p:nvPr/>
        </p:nvGraphicFramePr>
        <p:xfrm>
          <a:off x="1547813" y="4076700"/>
          <a:ext cx="4535487" cy="1152525"/>
        </p:xfrm>
        <a:graphic>
          <a:graphicData uri="http://schemas.openxmlformats.org/presentationml/2006/ole">
            <mc:AlternateContent xmlns:mc="http://schemas.openxmlformats.org/markup-compatibility/2006">
              <mc:Choice xmlns:v="urn:schemas-microsoft-com:vml" Requires="v">
                <p:oleObj spid="_x0000_s2058" name="Równanie" r:id="rId3" imgW="863225" imgH="469696" progId="Equation.3">
                  <p:embed/>
                </p:oleObj>
              </mc:Choice>
              <mc:Fallback>
                <p:oleObj name="Równanie" r:id="rId3" imgW="863225" imgH="46969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76700"/>
                        <a:ext cx="4535487"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9"/>
          <p:cNvSpPr txBox="1">
            <a:spLocks noChangeArrowheads="1"/>
          </p:cNvSpPr>
          <p:nvPr/>
        </p:nvSpPr>
        <p:spPr bwMode="auto">
          <a:xfrm>
            <a:off x="755650" y="5300663"/>
            <a:ext cx="77057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Lub stosując założenie o tzw kapitalizacji ciągłej:</a:t>
            </a:r>
          </a:p>
          <a:p>
            <a:pPr algn="ctr" eaLnBrk="1" hangingPunct="1">
              <a:spcBef>
                <a:spcPct val="50000"/>
              </a:spcBef>
            </a:pPr>
            <a:r>
              <a:rPr lang="pl-PL" altLang="pl-PL" sz="3600">
                <a:latin typeface="Arial" charset="0"/>
              </a:rPr>
              <a:t>F = Se</a:t>
            </a:r>
            <a:r>
              <a:rPr lang="pl-PL" altLang="pl-PL" sz="3600" baseline="30000">
                <a:latin typeface="Arial" charset="0"/>
              </a:rPr>
              <a:t>(-r+s)t</a:t>
            </a:r>
            <a:r>
              <a:rPr lang="pl-PL" altLang="pl-PL">
                <a:latin typeface="Arial" charset="0"/>
              </a:rPr>
              <a:t> 	 </a:t>
            </a:r>
            <a:r>
              <a:rPr lang="pl-PL" altLang="pl-PL" sz="2400">
                <a:latin typeface="Arial" charset="0"/>
              </a:rPr>
              <a:t> </a:t>
            </a:r>
          </a:p>
        </p:txBody>
      </p:sp>
      <p:pic>
        <p:nvPicPr>
          <p:cNvPr id="2056" name="Picture 11" descr="http://www.csc.uvic.ca/grad/Images/Future2.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0"/>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3"/>
          <p:cNvSpPr>
            <a:spLocks noGrp="1" noChangeArrowheads="1"/>
          </p:cNvSpPr>
          <p:nvPr>
            <p:ph type="body" idx="1"/>
          </p:nvPr>
        </p:nvSpPr>
        <p:spPr>
          <a:xfrm>
            <a:off x="395288" y="1916113"/>
            <a:ext cx="8229600" cy="2305050"/>
          </a:xfrm>
        </p:spPr>
        <p:txBody>
          <a:bodyPr/>
          <a:lstStyle/>
          <a:p>
            <a:pPr eaLnBrk="1" hangingPunct="1">
              <a:lnSpc>
                <a:spcPct val="90000"/>
              </a:lnSpc>
            </a:pPr>
            <a:r>
              <a:rPr lang="pl-PL" altLang="pl-PL" sz="2400" smtClean="0"/>
              <a:t>W algorytmie ceny forward („F”): </a:t>
            </a:r>
          </a:p>
          <a:p>
            <a:pPr eaLnBrk="1" hangingPunct="1">
              <a:lnSpc>
                <a:spcPct val="90000"/>
              </a:lnSpc>
              <a:buFont typeface="Wingdings" pitchFamily="2" charset="2"/>
              <a:buNone/>
            </a:pPr>
            <a:r>
              <a:rPr lang="pl-PL" altLang="pl-PL" sz="2400" smtClean="0"/>
              <a:t>	- aktualna cena spot („S”) powinna być dyskontowana stopą bez ryzyka („r”) na okres do rozliczenia („t”)</a:t>
            </a:r>
          </a:p>
          <a:p>
            <a:pPr eaLnBrk="1" hangingPunct="1">
              <a:lnSpc>
                <a:spcPct val="90000"/>
              </a:lnSpc>
              <a:buFont typeface="Wingdings" pitchFamily="2" charset="2"/>
              <a:buNone/>
            </a:pPr>
            <a:r>
              <a:rPr lang="pl-PL" altLang="pl-PL" sz="2400" smtClean="0"/>
              <a:t>	- aktualna cena spot powinna być powiększona o koszty magazynowania („s”) do okresu rozliczenia („t”) </a:t>
            </a:r>
          </a:p>
          <a:p>
            <a:pPr eaLnBrk="1" hangingPunct="1">
              <a:lnSpc>
                <a:spcPct val="90000"/>
              </a:lnSpc>
              <a:buFont typeface="Wingdings" pitchFamily="2" charset="2"/>
              <a:buNone/>
            </a:pPr>
            <a:r>
              <a:rPr lang="pl-PL" altLang="pl-PL" sz="2400" smtClean="0"/>
              <a:t>Cena forward powinna mieć postać:</a:t>
            </a:r>
          </a:p>
        </p:txBody>
      </p:sp>
    </p:spTree>
    <p:extLst>
      <p:ext uri="{BB962C8B-B14F-4D97-AF65-F5344CB8AC3E}">
        <p14:creationId xmlns:p14="http://schemas.microsoft.com/office/powerpoint/2010/main" val="427089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B2164FB-E8A8-476D-8542-4096AE4E20A2}" type="slidenum">
              <a:rPr lang="pl-PL" altLang="pl-PL"/>
              <a:pPr eaLnBrk="1" hangingPunct="1"/>
              <a:t>28</a:t>
            </a:fld>
            <a:endParaRPr lang="pl-PL" altLang="pl-PL"/>
          </a:p>
        </p:txBody>
      </p:sp>
      <p:pic>
        <p:nvPicPr>
          <p:cNvPr id="16387" name="Picture 5" descr="http://www.forextraderstrategies.com/wp-content/uploads/currency-forex-online-trad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title"/>
          </p:nvPr>
        </p:nvSpPr>
        <p:spPr>
          <a:xfrm>
            <a:off x="1150938" y="214313"/>
            <a:ext cx="4716462" cy="1462087"/>
          </a:xfrm>
        </p:spPr>
        <p:txBody>
          <a:bodyPr/>
          <a:lstStyle/>
          <a:p>
            <a:pPr eaLnBrk="1" hangingPunct="1"/>
            <a:r>
              <a:rPr lang="pl-PL" altLang="pl-PL" smtClean="0"/>
              <a:t>Forward walutowy</a:t>
            </a:r>
          </a:p>
        </p:txBody>
      </p:sp>
      <p:sp>
        <p:nvSpPr>
          <p:cNvPr id="16389" name="Rectangle 3"/>
          <p:cNvSpPr>
            <a:spLocks noGrp="1" noChangeArrowheads="1"/>
          </p:cNvSpPr>
          <p:nvPr>
            <p:ph type="body" idx="1"/>
          </p:nvPr>
        </p:nvSpPr>
        <p:spPr>
          <a:xfrm>
            <a:off x="304800" y="2057400"/>
            <a:ext cx="7772400" cy="4114800"/>
          </a:xfrm>
        </p:spPr>
        <p:txBody>
          <a:bodyPr/>
          <a:lstStyle/>
          <a:p>
            <a:pPr eaLnBrk="1" hangingPunct="1"/>
            <a:r>
              <a:rPr lang="pl-PL" altLang="pl-PL" sz="2800" smtClean="0"/>
              <a:t>Alternatywną operacją w stosunku do forwardu walutowego jest:</a:t>
            </a:r>
          </a:p>
          <a:p>
            <a:pPr eaLnBrk="1" hangingPunct="1">
              <a:buFont typeface="Wingdings" pitchFamily="2" charset="2"/>
              <a:buNone/>
            </a:pPr>
            <a:r>
              <a:rPr lang="pl-PL" altLang="pl-PL" sz="2800" smtClean="0"/>
              <a:t>		- pożyczenie odpowiedniej sumy na rynku krajowym</a:t>
            </a:r>
          </a:p>
          <a:p>
            <a:pPr eaLnBrk="1" hangingPunct="1">
              <a:buFont typeface="Wingdings" pitchFamily="2" charset="2"/>
              <a:buNone/>
            </a:pPr>
            <a:r>
              <a:rPr lang="pl-PL" altLang="pl-PL" sz="2800" smtClean="0"/>
              <a:t>		- zakup dewiz na rynku krajowym</a:t>
            </a:r>
          </a:p>
          <a:p>
            <a:pPr eaLnBrk="1" hangingPunct="1">
              <a:buFont typeface="Wingdings" pitchFamily="2" charset="2"/>
              <a:buNone/>
            </a:pPr>
            <a:r>
              <a:rPr lang="pl-PL" altLang="pl-PL" sz="2800" smtClean="0"/>
              <a:t>		- ulokowanie ich za granicą</a:t>
            </a:r>
          </a:p>
          <a:p>
            <a:pPr eaLnBrk="1" hangingPunct="1">
              <a:buFont typeface="Wingdings" pitchFamily="2" charset="2"/>
              <a:buNone/>
            </a:pPr>
            <a:r>
              <a:rPr lang="pl-PL" altLang="pl-PL" sz="2800" smtClean="0"/>
              <a:t>		- sprzedanie dewiz w tym samym czasie, gdy następuje rozliczenia kontraktu forward </a:t>
            </a:r>
          </a:p>
        </p:txBody>
      </p:sp>
    </p:spTree>
    <p:extLst>
      <p:ext uri="{BB962C8B-B14F-4D97-AF65-F5344CB8AC3E}">
        <p14:creationId xmlns:p14="http://schemas.microsoft.com/office/powerpoint/2010/main" val="345239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5972C6D-F9A7-4ECB-B772-716BC1824194}" type="slidenum">
              <a:rPr lang="pl-PL" altLang="pl-PL"/>
              <a:pPr eaLnBrk="1" hangingPunct="1"/>
              <a:t>29</a:t>
            </a:fld>
            <a:endParaRPr lang="pl-PL" altLang="pl-PL"/>
          </a:p>
        </p:txBody>
      </p:sp>
      <p:sp>
        <p:nvSpPr>
          <p:cNvPr id="3076" name="Rectangle 2"/>
          <p:cNvSpPr>
            <a:spLocks noGrp="1" noChangeArrowheads="1"/>
          </p:cNvSpPr>
          <p:nvPr>
            <p:ph type="title"/>
          </p:nvPr>
        </p:nvSpPr>
        <p:spPr>
          <a:xfrm>
            <a:off x="1150938" y="214313"/>
            <a:ext cx="7793037" cy="928687"/>
          </a:xfrm>
        </p:spPr>
        <p:txBody>
          <a:bodyPr/>
          <a:lstStyle/>
          <a:p>
            <a:pPr eaLnBrk="1" hangingPunct="1"/>
            <a:r>
              <a:rPr lang="pl-PL" altLang="pl-PL" smtClean="0"/>
              <a:t>Cena forwardu walutowego</a:t>
            </a:r>
          </a:p>
        </p:txBody>
      </p:sp>
      <p:sp>
        <p:nvSpPr>
          <p:cNvPr id="30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3074" name="Object 4"/>
          <p:cNvGraphicFramePr>
            <a:graphicFrameLocks noChangeAspect="1"/>
          </p:cNvGraphicFramePr>
          <p:nvPr/>
        </p:nvGraphicFramePr>
        <p:xfrm>
          <a:off x="228600" y="4724400"/>
          <a:ext cx="5473700" cy="1439863"/>
        </p:xfrm>
        <a:graphic>
          <a:graphicData uri="http://schemas.openxmlformats.org/presentationml/2006/ole">
            <mc:AlternateContent xmlns:mc="http://schemas.openxmlformats.org/markup-compatibility/2006">
              <mc:Choice xmlns:v="urn:schemas-microsoft-com:vml" Requires="v">
                <p:oleObj spid="_x0000_s3082" name="Równanie" r:id="rId3" imgW="1231366" imgH="418918" progId="Equation.3">
                  <p:embed/>
                </p:oleObj>
              </mc:Choice>
              <mc:Fallback>
                <p:oleObj name="Równanie" r:id="rId3" imgW="1231366"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5473700"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8" name="Picture 7" descr="http://www.scginvestmentgroup.com/images/SCG01-images/currency.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581400"/>
            <a:ext cx="33035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
          <p:cNvSpPr>
            <a:spLocks noGrp="1" noChangeArrowheads="1"/>
          </p:cNvSpPr>
          <p:nvPr>
            <p:ph type="body" idx="1"/>
          </p:nvPr>
        </p:nvSpPr>
        <p:spPr>
          <a:xfrm>
            <a:off x="228600" y="1828800"/>
            <a:ext cx="7772400" cy="2317750"/>
          </a:xfrm>
        </p:spPr>
        <p:txBody>
          <a:bodyPr/>
          <a:lstStyle/>
          <a:p>
            <a:pPr eaLnBrk="1" hangingPunct="1">
              <a:lnSpc>
                <a:spcPct val="90000"/>
              </a:lnSpc>
            </a:pPr>
            <a:r>
              <a:rPr lang="pl-PL" altLang="pl-PL" sz="2400" smtClean="0"/>
              <a:t>W rezultacie tej operacji mamy koszt złotówkowy pozyskania dewiz : Se</a:t>
            </a:r>
            <a:r>
              <a:rPr lang="pl-PL" altLang="pl-PL" sz="2400" baseline="30000" smtClean="0"/>
              <a:t>-rt </a:t>
            </a:r>
            <a:r>
              <a:rPr lang="pl-PL" altLang="pl-PL" sz="2400" smtClean="0"/>
              <a:t>(cena powiększona o koszt kredytu na okres t). Z kolei wartość kupionych i ulokowanych dewiz zwiększa się do Se</a:t>
            </a:r>
            <a:r>
              <a:rPr lang="pl-PL" altLang="pl-PL" sz="2400" baseline="30000" smtClean="0"/>
              <a:t>r’t</a:t>
            </a:r>
            <a:r>
              <a:rPr lang="pl-PL" altLang="pl-PL" sz="2400" smtClean="0"/>
              <a:t>.  Parametry r i r’ oznaczają odpowiednio stopy bez ryzyka w kraju i za granicą. </a:t>
            </a:r>
          </a:p>
          <a:p>
            <a:pPr eaLnBrk="1" hangingPunct="1">
              <a:lnSpc>
                <a:spcPct val="90000"/>
              </a:lnSpc>
            </a:pPr>
            <a:r>
              <a:rPr lang="pl-PL" altLang="pl-PL" sz="2400" smtClean="0"/>
              <a:t>Algorytm ceny jest następujący: </a:t>
            </a:r>
          </a:p>
        </p:txBody>
      </p:sp>
    </p:spTree>
    <p:extLst>
      <p:ext uri="{BB962C8B-B14F-4D97-AF65-F5344CB8AC3E}">
        <p14:creationId xmlns:p14="http://schemas.microsoft.com/office/powerpoint/2010/main" val="27429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789040"/>
            <a:ext cx="16954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smtClean="0"/>
              <a:t>Przedmiot spekulacji</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Spekulować można prawie na wszystkich dobrach materialnych, instrumentach finansowych a także bytach wirtualnych (np. zdarzeniach z seriali TV)</a:t>
            </a:r>
          </a:p>
          <a:p>
            <a:r>
              <a:rPr lang="pl-PL" dirty="0" smtClean="0"/>
              <a:t>Najbardziej spektakularnymi przedmiotami spekulacji są dobra i instrumenty o wysokiej dźwigni finansowej. Należą do nich w szczególności:</a:t>
            </a:r>
          </a:p>
          <a:p>
            <a:pPr marL="0" indent="0">
              <a:buNone/>
            </a:pPr>
            <a:r>
              <a:rPr lang="pl-PL" dirty="0" smtClean="0"/>
              <a:t>	- niektóre towary masowe</a:t>
            </a:r>
          </a:p>
          <a:p>
            <a:pPr marL="0" indent="0">
              <a:buNone/>
            </a:pPr>
            <a:r>
              <a:rPr lang="pl-PL" dirty="0"/>
              <a:t>	</a:t>
            </a:r>
            <a:r>
              <a:rPr lang="pl-PL" dirty="0" smtClean="0"/>
              <a:t>- nieruchomości </a:t>
            </a:r>
          </a:p>
          <a:p>
            <a:pPr marL="0" indent="0">
              <a:buNone/>
            </a:pPr>
            <a:r>
              <a:rPr lang="pl-PL" dirty="0"/>
              <a:t>	</a:t>
            </a:r>
            <a:r>
              <a:rPr lang="pl-PL" dirty="0" smtClean="0"/>
              <a:t>- waluty</a:t>
            </a:r>
          </a:p>
          <a:p>
            <a:pPr marL="0" indent="0">
              <a:buNone/>
            </a:pPr>
            <a:r>
              <a:rPr lang="pl-PL" dirty="0"/>
              <a:t>	</a:t>
            </a:r>
            <a:r>
              <a:rPr lang="pl-PL" dirty="0" smtClean="0"/>
              <a:t>- instrumenty finansowe emitowane przez małych emitentów</a:t>
            </a:r>
          </a:p>
          <a:p>
            <a:pPr marL="0" indent="0">
              <a:buNone/>
            </a:pPr>
            <a:r>
              <a:rPr lang="pl-PL" dirty="0"/>
              <a:t>	</a:t>
            </a:r>
            <a:r>
              <a:rPr lang="pl-PL" dirty="0" smtClean="0"/>
              <a:t>- pochodne</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3</a:t>
            </a:fld>
            <a:endParaRPr lang="pl-PL"/>
          </a:p>
        </p:txBody>
      </p:sp>
    </p:spTree>
    <p:extLst>
      <p:ext uri="{BB962C8B-B14F-4D97-AF65-F5344CB8AC3E}">
        <p14:creationId xmlns:p14="http://schemas.microsoft.com/office/powerpoint/2010/main" val="366425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85778AE-FE02-4119-A849-98954BF29C00}" type="slidenum">
              <a:rPr lang="pl-PL" altLang="pl-PL"/>
              <a:pPr eaLnBrk="1" hangingPunct="1"/>
              <a:t>30</a:t>
            </a:fld>
            <a:endParaRPr lang="pl-PL" altLang="pl-PL"/>
          </a:p>
        </p:txBody>
      </p:sp>
      <p:sp>
        <p:nvSpPr>
          <p:cNvPr id="17411" name="Rectangle 2"/>
          <p:cNvSpPr>
            <a:spLocks noGrp="1" noChangeArrowheads="1"/>
          </p:cNvSpPr>
          <p:nvPr>
            <p:ph type="title"/>
          </p:nvPr>
        </p:nvSpPr>
        <p:spPr/>
        <p:txBody>
          <a:bodyPr/>
          <a:lstStyle/>
          <a:p>
            <a:pPr eaLnBrk="1" hangingPunct="1"/>
            <a:r>
              <a:rPr lang="pl-PL" altLang="pl-PL" smtClean="0"/>
              <a:t>Forward na papiery dłużne </a:t>
            </a:r>
          </a:p>
        </p:txBody>
      </p:sp>
      <p:sp>
        <p:nvSpPr>
          <p:cNvPr id="17412" name="Rectangle 3"/>
          <p:cNvSpPr>
            <a:spLocks noGrp="1" noChangeArrowheads="1"/>
          </p:cNvSpPr>
          <p:nvPr>
            <p:ph type="body" idx="1"/>
          </p:nvPr>
        </p:nvSpPr>
        <p:spPr/>
        <p:txBody>
          <a:bodyPr/>
          <a:lstStyle/>
          <a:p>
            <a:pPr eaLnBrk="1" hangingPunct="1"/>
            <a:r>
              <a:rPr lang="pl-PL" altLang="pl-PL" smtClean="0"/>
              <a:t>Instrumentami bazowymi w tego rodzaju operacjach są główne benchmarki rynku obligacji</a:t>
            </a:r>
          </a:p>
          <a:p>
            <a:pPr eaLnBrk="1" hangingPunct="1"/>
            <a:r>
              <a:rPr lang="pl-PL" altLang="pl-PL" smtClean="0"/>
              <a:t>Możliwe jest dostarczanie także niektórych innych papierów dłużnych, jeśli są na liście dopuszczonych do rozliczenia i określone są współczynniki konwersji (ile ich za jedną obligacje benchmarkową) </a:t>
            </a:r>
          </a:p>
        </p:txBody>
      </p:sp>
      <p:pic>
        <p:nvPicPr>
          <p:cNvPr id="17413" name="Picture 5" descr="http://www.fleischerei-freese.de/images/buch.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2286000"/>
            <a:ext cx="17145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661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8CEA0AB-4EA2-44C6-9C92-A14BDC828143}" type="slidenum">
              <a:rPr lang="pl-PL" altLang="pl-PL"/>
              <a:pPr eaLnBrk="1" hangingPunct="1"/>
              <a:t>31</a:t>
            </a:fld>
            <a:endParaRPr lang="pl-PL" altLang="pl-PL"/>
          </a:p>
        </p:txBody>
      </p:sp>
      <p:sp>
        <p:nvSpPr>
          <p:cNvPr id="18435" name="Rectangle 2"/>
          <p:cNvSpPr>
            <a:spLocks noGrp="1" noChangeArrowheads="1"/>
          </p:cNvSpPr>
          <p:nvPr>
            <p:ph type="title"/>
          </p:nvPr>
        </p:nvSpPr>
        <p:spPr>
          <a:xfrm>
            <a:off x="1150938" y="214313"/>
            <a:ext cx="7793037" cy="911225"/>
          </a:xfrm>
        </p:spPr>
        <p:txBody>
          <a:bodyPr/>
          <a:lstStyle/>
          <a:p>
            <a:pPr eaLnBrk="1" hangingPunct="1"/>
            <a:r>
              <a:rPr lang="pl-PL" altLang="pl-PL" sz="3600" smtClean="0"/>
              <a:t>Cena forward na obligacje</a:t>
            </a:r>
          </a:p>
        </p:txBody>
      </p:sp>
      <p:sp>
        <p:nvSpPr>
          <p:cNvPr id="18436" name="Rectangle 3"/>
          <p:cNvSpPr>
            <a:spLocks noGrp="1" noChangeArrowheads="1"/>
          </p:cNvSpPr>
          <p:nvPr>
            <p:ph type="body" idx="1"/>
          </p:nvPr>
        </p:nvSpPr>
        <p:spPr>
          <a:xfrm>
            <a:off x="468313" y="1844675"/>
            <a:ext cx="8229600" cy="4525963"/>
          </a:xfrm>
        </p:spPr>
        <p:txBody>
          <a:bodyPr/>
          <a:lstStyle/>
          <a:p>
            <a:pPr marL="0" indent="12700" eaLnBrk="1" hangingPunct="1">
              <a:lnSpc>
                <a:spcPct val="80000"/>
              </a:lnSpc>
              <a:buFont typeface="Wingdings" pitchFamily="2" charset="2"/>
              <a:buNone/>
            </a:pPr>
            <a:r>
              <a:rPr lang="pl-PL" altLang="pl-PL" sz="2800" smtClean="0"/>
              <a:t>	 Rozważmy kupno forward obligacji jed-norocznej z data rozliczenia za pół roku </a:t>
            </a:r>
          </a:p>
          <a:p>
            <a:pPr marL="0" indent="12700" eaLnBrk="1" hangingPunct="1">
              <a:lnSpc>
                <a:spcPct val="80000"/>
              </a:lnSpc>
              <a:buFont typeface="Wingdings" pitchFamily="2" charset="2"/>
              <a:buNone/>
            </a:pPr>
            <a:r>
              <a:rPr lang="pl-PL" altLang="pl-PL" sz="2800" smtClean="0"/>
              <a:t>	Za pół roku obecna jednoroczna obligacja będzie już pólroczną. Możliwość arbitrażu każe przyjąć założenie o równości stóp zwrotu  dwu alternatywnych operacji:</a:t>
            </a:r>
          </a:p>
          <a:p>
            <a:pPr marL="0" indent="12700" eaLnBrk="1" hangingPunct="1">
              <a:lnSpc>
                <a:spcPct val="80000"/>
              </a:lnSpc>
              <a:buFont typeface="Wingdings" pitchFamily="2" charset="2"/>
              <a:buNone/>
            </a:pPr>
            <a:r>
              <a:rPr lang="pl-PL" altLang="pl-PL" sz="2800" smtClean="0"/>
              <a:t>	- kupna obecnie obligacji jednorocznej i trzymania do zapadniecia</a:t>
            </a:r>
          </a:p>
          <a:p>
            <a:pPr marL="0" indent="12700" eaLnBrk="1" hangingPunct="1">
              <a:lnSpc>
                <a:spcPct val="80000"/>
              </a:lnSpc>
              <a:buFont typeface="Wingdings" pitchFamily="2" charset="2"/>
              <a:buNone/>
            </a:pPr>
            <a:r>
              <a:rPr lang="pl-PL" altLang="pl-PL" sz="2800" smtClean="0"/>
              <a:t>	- kupna obecnie forwardu na obligację, wykonania kontraktu za pół roku i trzymania obligacji przez dalsze pół roku</a:t>
            </a:r>
          </a:p>
        </p:txBody>
      </p:sp>
      <p:pic>
        <p:nvPicPr>
          <p:cNvPr id="18437" name="Picture 5" descr="http://www.lfm-nrw.de/medienkompetenz_neu/mpa/aktuell/pub/bilder/combi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0574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407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11567EB-ECF3-49DD-BF4F-2E8BC7A56C2B}" type="slidenum">
              <a:rPr lang="pl-PL" altLang="pl-PL"/>
              <a:pPr eaLnBrk="1" hangingPunct="1"/>
              <a:t>32</a:t>
            </a:fld>
            <a:endParaRPr lang="pl-PL" altLang="pl-PL"/>
          </a:p>
        </p:txBody>
      </p:sp>
      <p:sp>
        <p:nvSpPr>
          <p:cNvPr id="4101" name="Rectangle 2"/>
          <p:cNvSpPr>
            <a:spLocks noGrp="1" noChangeArrowheads="1"/>
          </p:cNvSpPr>
          <p:nvPr>
            <p:ph type="title"/>
          </p:nvPr>
        </p:nvSpPr>
        <p:spPr>
          <a:xfrm>
            <a:off x="611188" y="404813"/>
            <a:ext cx="7793037" cy="622300"/>
          </a:xfrm>
        </p:spPr>
        <p:txBody>
          <a:bodyPr>
            <a:normAutofit fontScale="90000"/>
          </a:bodyPr>
          <a:lstStyle/>
          <a:p>
            <a:pPr eaLnBrk="1" hangingPunct="1"/>
            <a:r>
              <a:rPr lang="pl-PL" altLang="pl-PL" sz="4000" smtClean="0"/>
              <a:t>Rentowność forward</a:t>
            </a:r>
          </a:p>
        </p:txBody>
      </p:sp>
      <p:graphicFrame>
        <p:nvGraphicFramePr>
          <p:cNvPr id="4098" name="Object 5"/>
          <p:cNvGraphicFramePr>
            <a:graphicFrameLocks noChangeAspect="1"/>
          </p:cNvGraphicFramePr>
          <p:nvPr/>
        </p:nvGraphicFramePr>
        <p:xfrm>
          <a:off x="0" y="0"/>
          <a:ext cx="114300" cy="219075"/>
        </p:xfrm>
        <a:graphic>
          <a:graphicData uri="http://schemas.openxmlformats.org/presentationml/2006/ole">
            <mc:AlternateContent xmlns:mc="http://schemas.openxmlformats.org/markup-compatibility/2006">
              <mc:Choice xmlns:v="urn:schemas-microsoft-com:vml" Requires="v">
                <p:oleObj spid="_x0000_s4114" name="Równanie" r:id="rId3" imgW="114151" imgH="215619" progId="Equation.3">
                  <p:embed/>
                </p:oleObj>
              </mc:Choice>
              <mc:Fallback>
                <p:oleObj name="Równanie"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2627313" y="4221163"/>
          <a:ext cx="3529012" cy="703262"/>
        </p:xfrm>
        <a:graphic>
          <a:graphicData uri="http://schemas.openxmlformats.org/presentationml/2006/ole">
            <mc:AlternateContent xmlns:mc="http://schemas.openxmlformats.org/markup-compatibility/2006">
              <mc:Choice xmlns:v="urn:schemas-microsoft-com:vml" Requires="v">
                <p:oleObj spid="_x0000_s4115" name="Równanie" r:id="rId5" imgW="901309" imgH="203112" progId="Equation.3">
                  <p:embed/>
                </p:oleObj>
              </mc:Choice>
              <mc:Fallback>
                <p:oleObj name="Równanie" r:id="rId5" imgW="901309"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221163"/>
                        <a:ext cx="3529012"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4103" name="Rectangle 7"/>
          <p:cNvSpPr>
            <a:spLocks noChangeArrowheads="1"/>
          </p:cNvSpPr>
          <p:nvPr/>
        </p:nvSpPr>
        <p:spPr bwMode="auto">
          <a:xfrm>
            <a:off x="228600" y="219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4104" name="Text Box 8"/>
          <p:cNvSpPr txBox="1">
            <a:spLocks noChangeArrowheads="1"/>
          </p:cNvSpPr>
          <p:nvPr/>
        </p:nvSpPr>
        <p:spPr bwMode="auto">
          <a:xfrm>
            <a:off x="0" y="4724400"/>
            <a:ext cx="88931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800">
                <a:latin typeface="Arial" charset="0"/>
              </a:rPr>
              <a:t>A</a:t>
            </a:r>
            <a:r>
              <a:rPr lang="pl-PL" altLang="pl-PL" sz="3200">
                <a:latin typeface="Arial" charset="0"/>
              </a:rPr>
              <a:t> </a:t>
            </a:r>
            <a:r>
              <a:rPr lang="pl-PL" altLang="pl-PL" sz="2800">
                <a:latin typeface="Arial" charset="0"/>
              </a:rPr>
              <a:t>po zlogarytmowaniu:</a:t>
            </a:r>
          </a:p>
          <a:p>
            <a:pPr algn="ctr" eaLnBrk="1" hangingPunct="1">
              <a:spcBef>
                <a:spcPct val="50000"/>
              </a:spcBef>
            </a:pPr>
            <a:r>
              <a:rPr lang="de-DE" altLang="pl-PL" sz="3200">
                <a:latin typeface="Arial" charset="0"/>
              </a:rPr>
              <a:t>y</a:t>
            </a:r>
            <a:r>
              <a:rPr lang="de-DE" altLang="pl-PL" sz="3200" baseline="-25000">
                <a:latin typeface="Arial" charset="0"/>
              </a:rPr>
              <a:t>1</a:t>
            </a:r>
            <a:r>
              <a:rPr lang="de-DE" altLang="pl-PL" sz="3200">
                <a:latin typeface="Arial" charset="0"/>
              </a:rPr>
              <a:t>=rt + y</a:t>
            </a:r>
            <a:r>
              <a:rPr lang="de-DE" altLang="pl-PL" sz="3200" baseline="-25000">
                <a:latin typeface="Arial" charset="0"/>
              </a:rPr>
              <a:t>2</a:t>
            </a:r>
            <a:r>
              <a:rPr lang="de-DE" altLang="pl-PL" sz="3200">
                <a:latin typeface="Arial" charset="0"/>
              </a:rPr>
              <a:t>(1-t)</a:t>
            </a:r>
            <a:r>
              <a:rPr lang="pl-PL" altLang="pl-PL" sz="3200">
                <a:latin typeface="Arial" charset="0"/>
              </a:rPr>
              <a:t> </a:t>
            </a:r>
          </a:p>
          <a:p>
            <a:pPr eaLnBrk="1" hangingPunct="1">
              <a:spcBef>
                <a:spcPct val="50000"/>
              </a:spcBef>
            </a:pPr>
            <a:r>
              <a:rPr lang="pl-PL" altLang="pl-PL" sz="2800">
                <a:latin typeface="Arial" charset="0"/>
              </a:rPr>
              <a:t>Z otrzymanej rentowności y</a:t>
            </a:r>
            <a:r>
              <a:rPr lang="pl-PL" altLang="pl-PL" sz="2800" baseline="-25000">
                <a:latin typeface="Arial" charset="0"/>
              </a:rPr>
              <a:t>2</a:t>
            </a:r>
            <a:r>
              <a:rPr lang="pl-PL" altLang="pl-PL" sz="2800">
                <a:latin typeface="Arial" charset="0"/>
              </a:rPr>
              <a:t> wyliczamy cenę forward</a:t>
            </a:r>
          </a:p>
        </p:txBody>
      </p:sp>
      <p:pic>
        <p:nvPicPr>
          <p:cNvPr id="4105" name="Picture 10" descr="http://www.clker.com/cliparts/b/c/e/b/12236128201031147781schoolfreeware_Yield_Sign.svg.med.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152400"/>
            <a:ext cx="34290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3"/>
          <p:cNvSpPr>
            <a:spLocks noGrp="1" noChangeArrowheads="1"/>
          </p:cNvSpPr>
          <p:nvPr>
            <p:ph type="body" idx="1"/>
          </p:nvPr>
        </p:nvSpPr>
        <p:spPr>
          <a:xfrm>
            <a:off x="323850" y="1844675"/>
            <a:ext cx="8229600" cy="3311525"/>
          </a:xfrm>
        </p:spPr>
        <p:txBody>
          <a:bodyPr/>
          <a:lstStyle/>
          <a:p>
            <a:pPr marL="0" indent="12700" eaLnBrk="1" hangingPunct="1">
              <a:buFont typeface="Wingdings" pitchFamily="2" charset="2"/>
              <a:buNone/>
            </a:pPr>
            <a:r>
              <a:rPr lang="pl-PL" altLang="pl-PL" sz="2800" smtClean="0"/>
              <a:t>Niech y</a:t>
            </a:r>
            <a:r>
              <a:rPr lang="pl-PL" altLang="pl-PL" sz="2800" baseline="-25000" smtClean="0"/>
              <a:t>1</a:t>
            </a:r>
            <a:r>
              <a:rPr lang="pl-PL" altLang="pl-PL" sz="2800" smtClean="0"/>
              <a:t> będzie rentownością (YTM) obligacji jednorocznej, y</a:t>
            </a:r>
            <a:r>
              <a:rPr lang="pl-PL" altLang="pl-PL" sz="2800" baseline="-25000" smtClean="0"/>
              <a:t>2</a:t>
            </a:r>
            <a:r>
              <a:rPr lang="pl-PL" altLang="pl-PL" sz="2800" smtClean="0"/>
              <a:t> – stopą forwardu, t – czas do zapadnięcia forward, r – stopa bez ryzyka</a:t>
            </a:r>
          </a:p>
          <a:p>
            <a:pPr marL="0" indent="12700" algn="ctr" eaLnBrk="1" hangingPunct="1">
              <a:buFont typeface="Wingdings" pitchFamily="2" charset="2"/>
              <a:buNone/>
            </a:pPr>
            <a:r>
              <a:rPr lang="de-DE" altLang="pl-PL" smtClean="0"/>
              <a:t>1+y</a:t>
            </a:r>
            <a:r>
              <a:rPr lang="de-DE" altLang="pl-PL" baseline="-25000" smtClean="0"/>
              <a:t>1</a:t>
            </a:r>
            <a:r>
              <a:rPr lang="de-DE" altLang="pl-PL" smtClean="0"/>
              <a:t>=(1+r)</a:t>
            </a:r>
            <a:r>
              <a:rPr lang="de-DE" altLang="pl-PL" baseline="30000" smtClean="0"/>
              <a:t>t</a:t>
            </a:r>
            <a:r>
              <a:rPr lang="de-DE" altLang="pl-PL" smtClean="0"/>
              <a:t>(1+y</a:t>
            </a:r>
            <a:r>
              <a:rPr lang="de-DE" altLang="pl-PL" baseline="-25000" smtClean="0"/>
              <a:t>2</a:t>
            </a:r>
            <a:r>
              <a:rPr lang="de-DE" altLang="pl-PL" smtClean="0"/>
              <a:t>)</a:t>
            </a:r>
            <a:r>
              <a:rPr lang="de-DE" altLang="pl-PL" baseline="30000" smtClean="0"/>
              <a:t>1-t</a:t>
            </a:r>
            <a:endParaRPr lang="pl-PL" altLang="pl-PL" baseline="30000" smtClean="0"/>
          </a:p>
          <a:p>
            <a:pPr marL="0" indent="12700" eaLnBrk="1" hangingPunct="1">
              <a:buFont typeface="Wingdings" pitchFamily="2" charset="2"/>
              <a:buNone/>
            </a:pPr>
            <a:r>
              <a:rPr lang="pl-PL" altLang="pl-PL" sz="2800" smtClean="0"/>
              <a:t>Co w formule kapitalizacji ciągłej ma postać</a:t>
            </a:r>
            <a:r>
              <a:rPr lang="pl-PL" altLang="pl-PL" smtClean="0"/>
              <a:t>:</a:t>
            </a:r>
          </a:p>
          <a:p>
            <a:pPr marL="0" indent="12700" algn="ctr" eaLnBrk="1" hangingPunct="1">
              <a:buFont typeface="Wingdings" pitchFamily="2" charset="2"/>
              <a:buNone/>
            </a:pPr>
            <a:endParaRPr lang="pl-PL" altLang="pl-PL" baseline="30000" smtClean="0"/>
          </a:p>
        </p:txBody>
      </p:sp>
    </p:spTree>
    <p:extLst>
      <p:ext uri="{BB962C8B-B14F-4D97-AF65-F5344CB8AC3E}">
        <p14:creationId xmlns:p14="http://schemas.microsoft.com/office/powerpoint/2010/main" val="2009580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9FE057B-D75B-4829-9B1A-1A71D8D69265}" type="slidenum">
              <a:rPr lang="pl-PL" altLang="pl-PL"/>
              <a:pPr eaLnBrk="1" hangingPunct="1"/>
              <a:t>33</a:t>
            </a:fld>
            <a:endParaRPr lang="pl-PL" altLang="pl-PL"/>
          </a:p>
        </p:txBody>
      </p:sp>
      <p:sp>
        <p:nvSpPr>
          <p:cNvPr id="19459" name="Rectangle 2"/>
          <p:cNvSpPr>
            <a:spLocks noGrp="1" noChangeArrowheads="1"/>
          </p:cNvSpPr>
          <p:nvPr>
            <p:ph type="title"/>
          </p:nvPr>
        </p:nvSpPr>
        <p:spPr/>
        <p:txBody>
          <a:bodyPr/>
          <a:lstStyle/>
          <a:p>
            <a:pPr eaLnBrk="1" hangingPunct="1"/>
            <a:r>
              <a:rPr lang="pl-PL" altLang="pl-PL" smtClean="0"/>
              <a:t>Forward na akcje</a:t>
            </a:r>
          </a:p>
        </p:txBody>
      </p:sp>
      <p:pic>
        <p:nvPicPr>
          <p:cNvPr id="19460" name="Picture 5" descr="http://th09.deviantart.net/fs17/300W/f/2007/212/a/6/Pink_10_by_helly7307_sto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noGrp="1" noChangeArrowheads="1"/>
          </p:cNvSpPr>
          <p:nvPr>
            <p:ph type="body" idx="1"/>
          </p:nvPr>
        </p:nvSpPr>
        <p:spPr>
          <a:xfrm>
            <a:off x="381000" y="2209800"/>
            <a:ext cx="8763000" cy="4114800"/>
          </a:xfrm>
        </p:spPr>
        <p:txBody>
          <a:bodyPr/>
          <a:lstStyle/>
          <a:p>
            <a:pPr eaLnBrk="1" hangingPunct="1"/>
            <a:r>
              <a:rPr lang="pl-PL" altLang="pl-PL" smtClean="0"/>
              <a:t>Posiadacz forward na akcję ma do niej prawo, ale dopiero w momencie zapadnięcia kontraktu. </a:t>
            </a:r>
          </a:p>
          <a:p>
            <a:pPr eaLnBrk="1" hangingPunct="1"/>
            <a:r>
              <a:rPr lang="pl-PL" altLang="pl-PL" smtClean="0"/>
              <a:t>Jeśli w czasie „życia” kontraktu wypłacana jest dywidenda, ma to wpływ na cenę akcji, nie ma – na cenę forward</a:t>
            </a:r>
          </a:p>
          <a:p>
            <a:pPr eaLnBrk="1" hangingPunct="1"/>
            <a:r>
              <a:rPr lang="pl-PL" altLang="pl-PL" smtClean="0"/>
              <a:t>Zależność cena bazowa – cena forward ma swój zakres nieciagłości</a:t>
            </a:r>
          </a:p>
        </p:txBody>
      </p:sp>
    </p:spTree>
    <p:extLst>
      <p:ext uri="{BB962C8B-B14F-4D97-AF65-F5344CB8AC3E}">
        <p14:creationId xmlns:p14="http://schemas.microsoft.com/office/powerpoint/2010/main" val="122042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907D10D-757E-4AC5-B44B-4046BC8736CF}" type="slidenum">
              <a:rPr lang="pl-PL" altLang="pl-PL"/>
              <a:pPr eaLnBrk="1" hangingPunct="1"/>
              <a:t>34</a:t>
            </a:fld>
            <a:endParaRPr lang="pl-PL" altLang="pl-PL"/>
          </a:p>
        </p:txBody>
      </p:sp>
      <p:sp>
        <p:nvSpPr>
          <p:cNvPr id="20483" name="Rectangle 2"/>
          <p:cNvSpPr>
            <a:spLocks noGrp="1" noChangeArrowheads="1"/>
          </p:cNvSpPr>
          <p:nvPr>
            <p:ph type="title"/>
          </p:nvPr>
        </p:nvSpPr>
        <p:spPr/>
        <p:txBody>
          <a:bodyPr/>
          <a:lstStyle/>
          <a:p>
            <a:pPr eaLnBrk="1" hangingPunct="1"/>
            <a:r>
              <a:rPr lang="pl-PL" altLang="pl-PL" smtClean="0"/>
              <a:t>Forward na akcje</a:t>
            </a:r>
          </a:p>
        </p:txBody>
      </p:sp>
      <p:sp>
        <p:nvSpPr>
          <p:cNvPr id="204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a:latin typeface="Arial" charset="0"/>
            </a:endParaRPr>
          </a:p>
        </p:txBody>
      </p:sp>
      <p:sp>
        <p:nvSpPr>
          <p:cNvPr id="20485" name="Line 8"/>
          <p:cNvSpPr>
            <a:spLocks noChangeShapeType="1"/>
          </p:cNvSpPr>
          <p:nvPr/>
        </p:nvSpPr>
        <p:spPr bwMode="auto">
          <a:xfrm>
            <a:off x="1258888" y="1557338"/>
            <a:ext cx="0" cy="262096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20486" name="Text Box 13"/>
          <p:cNvSpPr txBox="1">
            <a:spLocks noChangeArrowheads="1"/>
          </p:cNvSpPr>
          <p:nvPr/>
        </p:nvSpPr>
        <p:spPr bwMode="auto">
          <a:xfrm>
            <a:off x="4114800" y="5876925"/>
            <a:ext cx="1462088"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a:latin typeface="Arial" charset="0"/>
            </a:endParaRPr>
          </a:p>
        </p:txBody>
      </p:sp>
      <p:sp>
        <p:nvSpPr>
          <p:cNvPr id="20487" name="Text Box 19"/>
          <p:cNvSpPr txBox="1">
            <a:spLocks noChangeArrowheads="1"/>
          </p:cNvSpPr>
          <p:nvPr/>
        </p:nvSpPr>
        <p:spPr bwMode="auto">
          <a:xfrm>
            <a:off x="2193925" y="5008563"/>
            <a:ext cx="365125"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A</a:t>
            </a:r>
            <a:r>
              <a:rPr lang="pl-PL" altLang="pl-PL" sz="1200" baseline="-25000">
                <a:latin typeface="Arial" charset="0"/>
              </a:rPr>
              <a:t>1</a:t>
            </a:r>
            <a:endParaRPr lang="pl-PL" altLang="pl-PL">
              <a:latin typeface="Arial" charset="0"/>
            </a:endParaRPr>
          </a:p>
        </p:txBody>
      </p:sp>
      <p:sp>
        <p:nvSpPr>
          <p:cNvPr id="20488" name="Line 22"/>
          <p:cNvSpPr>
            <a:spLocks noChangeShapeType="1"/>
          </p:cNvSpPr>
          <p:nvPr/>
        </p:nvSpPr>
        <p:spPr bwMode="auto">
          <a:xfrm>
            <a:off x="1258888" y="4149725"/>
            <a:ext cx="6553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89" name="Line 23"/>
          <p:cNvSpPr>
            <a:spLocks noChangeShapeType="1"/>
          </p:cNvSpPr>
          <p:nvPr/>
        </p:nvSpPr>
        <p:spPr bwMode="auto">
          <a:xfrm flipV="1">
            <a:off x="1258888" y="2205038"/>
            <a:ext cx="6265862" cy="96043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20490" name="Line 25"/>
          <p:cNvSpPr>
            <a:spLocks noChangeShapeType="1"/>
          </p:cNvSpPr>
          <p:nvPr/>
        </p:nvSpPr>
        <p:spPr bwMode="auto">
          <a:xfrm>
            <a:off x="5580063" y="1700213"/>
            <a:ext cx="0" cy="27368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20491" name="Text Box 26"/>
          <p:cNvSpPr txBox="1">
            <a:spLocks noChangeArrowheads="1"/>
          </p:cNvSpPr>
          <p:nvPr/>
        </p:nvSpPr>
        <p:spPr bwMode="auto">
          <a:xfrm>
            <a:off x="4932363" y="4508500"/>
            <a:ext cx="1462087"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a:latin typeface="Arial" charset="0"/>
            </a:endParaRPr>
          </a:p>
        </p:txBody>
      </p:sp>
      <p:sp>
        <p:nvSpPr>
          <p:cNvPr id="20492" name="Line 28"/>
          <p:cNvSpPr>
            <a:spLocks noChangeShapeType="1"/>
          </p:cNvSpPr>
          <p:nvPr/>
        </p:nvSpPr>
        <p:spPr bwMode="auto">
          <a:xfrm flipV="1">
            <a:off x="1258888" y="1916113"/>
            <a:ext cx="4321175" cy="255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493" name="Line 30"/>
          <p:cNvSpPr>
            <a:spLocks noChangeShapeType="1"/>
          </p:cNvSpPr>
          <p:nvPr/>
        </p:nvSpPr>
        <p:spPr bwMode="auto">
          <a:xfrm flipH="1">
            <a:off x="1258888" y="2205038"/>
            <a:ext cx="6265862"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20494" name="Text Box 31"/>
          <p:cNvSpPr txBox="1">
            <a:spLocks noChangeArrowheads="1"/>
          </p:cNvSpPr>
          <p:nvPr/>
        </p:nvSpPr>
        <p:spPr bwMode="auto">
          <a:xfrm>
            <a:off x="3563938" y="3213100"/>
            <a:ext cx="1871662" cy="382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zdyskontowana wartość dywidendy</a:t>
            </a:r>
            <a:endParaRPr lang="pl-PL" altLang="pl-PL">
              <a:latin typeface="Arial" charset="0"/>
            </a:endParaRPr>
          </a:p>
        </p:txBody>
      </p:sp>
      <p:sp>
        <p:nvSpPr>
          <p:cNvPr id="20495" name="Text Box 32"/>
          <p:cNvSpPr txBox="1">
            <a:spLocks noChangeArrowheads="1"/>
          </p:cNvSpPr>
          <p:nvPr/>
        </p:nvSpPr>
        <p:spPr bwMode="auto">
          <a:xfrm>
            <a:off x="2193925" y="5008563"/>
            <a:ext cx="365125"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a:latin typeface="Arial" charset="0"/>
            </a:endParaRPr>
          </a:p>
        </p:txBody>
      </p:sp>
      <p:sp>
        <p:nvSpPr>
          <p:cNvPr id="20496" name="Line 33"/>
          <p:cNvSpPr>
            <a:spLocks noChangeShapeType="1"/>
          </p:cNvSpPr>
          <p:nvPr/>
        </p:nvSpPr>
        <p:spPr bwMode="auto">
          <a:xfrm>
            <a:off x="5580063" y="1916113"/>
            <a:ext cx="287337"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497" name="Line 34"/>
          <p:cNvSpPr>
            <a:spLocks noChangeShapeType="1"/>
          </p:cNvSpPr>
          <p:nvPr/>
        </p:nvSpPr>
        <p:spPr bwMode="auto">
          <a:xfrm>
            <a:off x="5867400" y="2205038"/>
            <a:ext cx="1584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498" name="Line 35"/>
          <p:cNvSpPr>
            <a:spLocks noChangeShapeType="1"/>
          </p:cNvSpPr>
          <p:nvPr/>
        </p:nvSpPr>
        <p:spPr bwMode="auto">
          <a:xfrm flipH="1" flipV="1">
            <a:off x="3995738" y="2133600"/>
            <a:ext cx="360362"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9" name="Text Box 36"/>
          <p:cNvSpPr txBox="1">
            <a:spLocks noChangeArrowheads="1"/>
          </p:cNvSpPr>
          <p:nvPr/>
        </p:nvSpPr>
        <p:spPr bwMode="auto">
          <a:xfrm rot="-471199">
            <a:off x="2843213" y="285273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200">
                <a:latin typeface="Arial" charset="0"/>
              </a:rPr>
              <a:t>Cena forward</a:t>
            </a:r>
          </a:p>
        </p:txBody>
      </p:sp>
      <p:sp>
        <p:nvSpPr>
          <p:cNvPr id="20500" name="Text Box 37"/>
          <p:cNvSpPr txBox="1">
            <a:spLocks noChangeArrowheads="1"/>
          </p:cNvSpPr>
          <p:nvPr/>
        </p:nvSpPr>
        <p:spPr bwMode="auto">
          <a:xfrm rot="-197199">
            <a:off x="4356100" y="1557338"/>
            <a:ext cx="1439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200">
                <a:latin typeface="Arial" charset="0"/>
              </a:rPr>
              <a:t>Cena spot</a:t>
            </a:r>
          </a:p>
        </p:txBody>
      </p:sp>
      <p:sp>
        <p:nvSpPr>
          <p:cNvPr id="20501" name="Text Box 38"/>
          <p:cNvSpPr txBox="1">
            <a:spLocks noChangeArrowheads="1"/>
          </p:cNvSpPr>
          <p:nvPr/>
        </p:nvSpPr>
        <p:spPr bwMode="auto">
          <a:xfrm>
            <a:off x="6659563" y="4221163"/>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t</a:t>
            </a:r>
          </a:p>
        </p:txBody>
      </p:sp>
      <p:sp>
        <p:nvSpPr>
          <p:cNvPr id="20502" name="Rectangle 39"/>
          <p:cNvSpPr>
            <a:spLocks noChangeArrowheads="1"/>
          </p:cNvSpPr>
          <p:nvPr/>
        </p:nvSpPr>
        <p:spPr bwMode="auto">
          <a:xfrm>
            <a:off x="1763713" y="45085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de-DE" altLang="pl-PL">
                <a:latin typeface="Arial" charset="0"/>
              </a:rPr>
              <a:t>F= S e</a:t>
            </a:r>
            <a:r>
              <a:rPr lang="de-DE" altLang="pl-PL" baseline="30000">
                <a:latin typeface="Arial" charset="0"/>
              </a:rPr>
              <a:t>-(r+</a:t>
            </a:r>
            <a:r>
              <a:rPr lang="pl-PL" altLang="pl-PL" baseline="30000">
                <a:latin typeface="Arial" charset="0"/>
                <a:sym typeface="Symbol" pitchFamily="18" charset="2"/>
              </a:rPr>
              <a:t></a:t>
            </a:r>
            <a:r>
              <a:rPr lang="de-DE" altLang="pl-PL" baseline="30000">
                <a:latin typeface="Arial" charset="0"/>
              </a:rPr>
              <a:t>)t</a:t>
            </a:r>
            <a:r>
              <a:rPr lang="pl-PL" altLang="pl-PL">
                <a:latin typeface="Arial" charset="0"/>
                <a:sym typeface="Symbol" pitchFamily="18" charset="2"/>
              </a:rPr>
              <a:t> </a:t>
            </a:r>
          </a:p>
        </p:txBody>
      </p:sp>
      <p:sp>
        <p:nvSpPr>
          <p:cNvPr id="20503" name="Text Box 40"/>
          <p:cNvSpPr txBox="1">
            <a:spLocks noChangeArrowheads="1"/>
          </p:cNvSpPr>
          <p:nvPr/>
        </p:nvSpPr>
        <p:spPr bwMode="auto">
          <a:xfrm>
            <a:off x="4211638" y="4581525"/>
            <a:ext cx="273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l-GR" altLang="pl-PL" sz="1600">
                <a:latin typeface="Arial" charset="0"/>
                <a:cs typeface="Arial" charset="0"/>
              </a:rPr>
              <a:t>δ</a:t>
            </a:r>
            <a:r>
              <a:rPr lang="pl-PL" altLang="pl-PL" sz="1600">
                <a:latin typeface="Arial" charset="0"/>
                <a:cs typeface="Arial" charset="0"/>
              </a:rPr>
              <a:t> – stopa dywidendy</a:t>
            </a:r>
            <a:endParaRPr lang="el-GR" altLang="pl-PL" sz="1600">
              <a:latin typeface="Arial" charset="0"/>
              <a:cs typeface="Arial" charset="0"/>
            </a:endParaRPr>
          </a:p>
        </p:txBody>
      </p:sp>
      <p:sp>
        <p:nvSpPr>
          <p:cNvPr id="20504" name="Text Box 41"/>
          <p:cNvSpPr txBox="1">
            <a:spLocks noChangeArrowheads="1"/>
          </p:cNvSpPr>
          <p:nvPr/>
        </p:nvSpPr>
        <p:spPr bwMode="auto">
          <a:xfrm>
            <a:off x="971550" y="5373688"/>
            <a:ext cx="7200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Dokonanie, metodą arbitrażową, wyceny forward na indeks giełdowy jest niezasadne, ponieważ arbitraż: rynek terminowy – rynek spotowy jest tu operacją trudno wykonalną. Praktycznie możliwe byłoby tylko przy płynnym rynku jednostek indeksowych (ETF)</a:t>
            </a:r>
          </a:p>
        </p:txBody>
      </p:sp>
    </p:spTree>
    <p:extLst>
      <p:ext uri="{BB962C8B-B14F-4D97-AF65-F5344CB8AC3E}">
        <p14:creationId xmlns:p14="http://schemas.microsoft.com/office/powerpoint/2010/main" val="301730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131BBCD-D585-4EF7-9EE9-7A9C2BA6BF7D}" type="slidenum">
              <a:rPr lang="pl-PL" altLang="pl-PL"/>
              <a:pPr eaLnBrk="1" hangingPunct="1"/>
              <a:t>35</a:t>
            </a:fld>
            <a:endParaRPr lang="pl-PL" altLang="pl-PL"/>
          </a:p>
        </p:txBody>
      </p:sp>
      <p:sp>
        <p:nvSpPr>
          <p:cNvPr id="21507" name="Rectangle 2"/>
          <p:cNvSpPr>
            <a:spLocks noGrp="1" noChangeArrowheads="1"/>
          </p:cNvSpPr>
          <p:nvPr>
            <p:ph type="title"/>
          </p:nvPr>
        </p:nvSpPr>
        <p:spPr/>
        <p:txBody>
          <a:bodyPr/>
          <a:lstStyle/>
          <a:p>
            <a:pPr eaLnBrk="1" hangingPunct="1"/>
            <a:r>
              <a:rPr lang="en-AU" altLang="pl-PL" smtClean="0"/>
              <a:t>Forward Rate Agreement</a:t>
            </a:r>
          </a:p>
        </p:txBody>
      </p:sp>
      <p:sp>
        <p:nvSpPr>
          <p:cNvPr id="21508" name="Rectangle 3"/>
          <p:cNvSpPr>
            <a:spLocks noGrp="1" noChangeArrowheads="1"/>
          </p:cNvSpPr>
          <p:nvPr>
            <p:ph type="body" idx="1"/>
          </p:nvPr>
        </p:nvSpPr>
        <p:spPr/>
        <p:txBody>
          <a:bodyPr/>
          <a:lstStyle/>
          <a:p>
            <a:pPr eaLnBrk="1" hangingPunct="1">
              <a:lnSpc>
                <a:spcPct val="90000"/>
              </a:lnSpc>
            </a:pPr>
            <a:r>
              <a:rPr lang="pl-PL" altLang="pl-PL" sz="2400" smtClean="0"/>
              <a:t>Są to specyficzne operacje forward, różniąc się od pozostałych następująco:</a:t>
            </a:r>
          </a:p>
          <a:p>
            <a:pPr eaLnBrk="1" hangingPunct="1">
              <a:lnSpc>
                <a:spcPct val="90000"/>
              </a:lnSpc>
              <a:buFont typeface="Wingdings" pitchFamily="2" charset="2"/>
              <a:buNone/>
            </a:pPr>
            <a:r>
              <a:rPr lang="pl-PL" altLang="pl-PL" sz="2400" smtClean="0"/>
              <a:t>	- od żadnego z partnerów nie pobiera się zaliczki (depozytu zabezpieczającego)</a:t>
            </a:r>
          </a:p>
          <a:p>
            <a:pPr eaLnBrk="1" hangingPunct="1">
              <a:lnSpc>
                <a:spcPct val="90000"/>
              </a:lnSpc>
              <a:buFont typeface="Wingdings" pitchFamily="2" charset="2"/>
              <a:buNone/>
            </a:pPr>
            <a:r>
              <a:rPr lang="pl-PL" altLang="pl-PL" sz="2400" smtClean="0"/>
              <a:t>	- są to kontrakty nierzeczywiste (instrument bazowy nie jest przedmiotem dostawy)</a:t>
            </a:r>
          </a:p>
          <a:p>
            <a:pPr eaLnBrk="1" hangingPunct="1">
              <a:lnSpc>
                <a:spcPct val="90000"/>
              </a:lnSpc>
              <a:buClr>
                <a:schemeClr val="tx1"/>
              </a:buClr>
            </a:pPr>
            <a:r>
              <a:rPr lang="pl-PL" altLang="pl-PL" sz="2400" smtClean="0"/>
              <a:t>Zawarcie kontraktu polega na przyjęciu przez strony ustalenia co do stop procentowych w określonym momencie przyszłości</a:t>
            </a:r>
          </a:p>
          <a:p>
            <a:pPr eaLnBrk="1" hangingPunct="1">
              <a:lnSpc>
                <a:spcPct val="90000"/>
              </a:lnSpc>
              <a:buClr>
                <a:schemeClr val="tx1"/>
              </a:buClr>
            </a:pPr>
            <a:r>
              <a:rPr lang="pl-PL" altLang="pl-PL" sz="2400" smtClean="0"/>
              <a:t>Rozliczenie kontraktu polega na transferze w dniu zapadnięcia kwoty, stanowiącej różnicę miedzy stopą ustaloną a rzeczywistą, pomnożoną o wielkość kontraktu</a:t>
            </a:r>
          </a:p>
        </p:txBody>
      </p:sp>
      <p:pic>
        <p:nvPicPr>
          <p:cNvPr id="21509" name="Picture 5" descr="http://www.reluctantgourmet.com/images/rg_lobst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634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A5B2DF3-B819-49E9-ACFF-B5689C0DA503}" type="slidenum">
              <a:rPr lang="pl-PL" altLang="pl-PL"/>
              <a:pPr eaLnBrk="1" hangingPunct="1"/>
              <a:t>36</a:t>
            </a:fld>
            <a:endParaRPr lang="pl-PL" altLang="pl-PL"/>
          </a:p>
        </p:txBody>
      </p:sp>
      <p:sp>
        <p:nvSpPr>
          <p:cNvPr id="22531" name="Rectangle 2"/>
          <p:cNvSpPr>
            <a:spLocks noGrp="1" noChangeArrowheads="1"/>
          </p:cNvSpPr>
          <p:nvPr>
            <p:ph type="title"/>
          </p:nvPr>
        </p:nvSpPr>
        <p:spPr/>
        <p:txBody>
          <a:bodyPr/>
          <a:lstStyle/>
          <a:p>
            <a:pPr eaLnBrk="1" hangingPunct="1"/>
            <a:r>
              <a:rPr lang="pl-PL" altLang="pl-PL" smtClean="0"/>
              <a:t>FRA cd.</a:t>
            </a:r>
          </a:p>
        </p:txBody>
      </p:sp>
      <p:sp>
        <p:nvSpPr>
          <p:cNvPr id="22532" name="Rectangle 3"/>
          <p:cNvSpPr>
            <a:spLocks noGrp="1" noChangeArrowheads="1"/>
          </p:cNvSpPr>
          <p:nvPr>
            <p:ph type="body" idx="1"/>
          </p:nvPr>
        </p:nvSpPr>
        <p:spPr>
          <a:xfrm>
            <a:off x="539750" y="2017713"/>
            <a:ext cx="8415338" cy="4364037"/>
          </a:xfrm>
        </p:spPr>
        <p:txBody>
          <a:bodyPr/>
          <a:lstStyle/>
          <a:p>
            <a:pPr eaLnBrk="1" hangingPunct="1">
              <a:lnSpc>
                <a:spcPct val="80000"/>
              </a:lnSpc>
            </a:pPr>
            <a:r>
              <a:rPr lang="pl-PL" altLang="pl-PL" sz="2400" smtClean="0"/>
              <a:t>Kontrakty FRA oznacza się następująco: FRA 3</a:t>
            </a:r>
            <a:r>
              <a:rPr lang="en-US" altLang="pl-PL" sz="2400" smtClean="0">
                <a:cs typeface="Arial" charset="0"/>
              </a:rPr>
              <a:t>×</a:t>
            </a:r>
            <a:r>
              <a:rPr lang="pl-PL" altLang="pl-PL" sz="2400" smtClean="0">
                <a:cs typeface="Arial" charset="0"/>
              </a:rPr>
              <a:t>6 oznacza instrument zapadający po 6 miesiącach i określający stopę 3- mies. kredytu za 3 mies., FRA 6</a:t>
            </a:r>
            <a:r>
              <a:rPr lang="en-US" altLang="pl-PL" sz="2400" smtClean="0">
                <a:cs typeface="Arial" charset="0"/>
              </a:rPr>
              <a:t>×</a:t>
            </a:r>
            <a:r>
              <a:rPr lang="pl-PL" altLang="pl-PL" sz="2400" smtClean="0">
                <a:cs typeface="Arial" charset="0"/>
              </a:rPr>
              <a:t>9 – 3 mies. Kredytu z 6 mies. itp.</a:t>
            </a:r>
          </a:p>
          <a:p>
            <a:pPr eaLnBrk="1" hangingPunct="1">
              <a:lnSpc>
                <a:spcPct val="80000"/>
              </a:lnSpc>
            </a:pPr>
            <a:r>
              <a:rPr lang="pl-PL" altLang="pl-PL" sz="2400" smtClean="0">
                <a:cs typeface="Arial" charset="0"/>
              </a:rPr>
              <a:t>Zawarto kontrakt FRA 3</a:t>
            </a:r>
            <a:r>
              <a:rPr lang="en-US" altLang="pl-PL" sz="2400" smtClean="0">
                <a:cs typeface="Arial" charset="0"/>
              </a:rPr>
              <a:t>×</a:t>
            </a:r>
            <a:r>
              <a:rPr lang="pl-PL" altLang="pl-PL" sz="2400" smtClean="0">
                <a:cs typeface="Arial" charset="0"/>
              </a:rPr>
              <a:t>6 o wartości 10 mln zł na 6%. Po trzech miesiącach okazało się, że 3-mies. kredyty maja stawkę 5%. Kupujący FRA musi więc zapłacić sprzedającemu wartość odpowiadającą różnicy stawek. Gdyby tu brany był pod uwagę kredyt jednoroczny, wynosiłaby ona 1% (6%-5%). Ponieważ jednak chodzi o kredy trzymiesięczny, wynosi  ¼ </a:t>
            </a:r>
            <a:r>
              <a:rPr lang="en-US" altLang="pl-PL" sz="2400" smtClean="0">
                <a:cs typeface="Arial" charset="0"/>
              </a:rPr>
              <a:t>×</a:t>
            </a:r>
            <a:r>
              <a:rPr lang="pl-PL" altLang="pl-PL" sz="2400" smtClean="0">
                <a:cs typeface="Arial" charset="0"/>
              </a:rPr>
              <a:t>1%= ¼ %. Mnożąc to przez wielkość kontraktu (10 mln), otrzymujemy wartość przepływu: </a:t>
            </a:r>
          </a:p>
          <a:p>
            <a:pPr algn="ctr" eaLnBrk="1" hangingPunct="1">
              <a:lnSpc>
                <a:spcPct val="80000"/>
              </a:lnSpc>
              <a:buFont typeface="Wingdings" pitchFamily="2" charset="2"/>
              <a:buNone/>
            </a:pPr>
            <a:r>
              <a:rPr lang="pl-PL" altLang="pl-PL" sz="2400" smtClean="0">
                <a:cs typeface="Arial" charset="0"/>
              </a:rPr>
              <a:t>¼ % </a:t>
            </a:r>
            <a:r>
              <a:rPr lang="en-US" altLang="pl-PL" sz="2400" smtClean="0">
                <a:cs typeface="Arial" charset="0"/>
              </a:rPr>
              <a:t>×</a:t>
            </a:r>
            <a:r>
              <a:rPr lang="pl-PL" altLang="pl-PL" sz="2400" smtClean="0">
                <a:cs typeface="Arial" charset="0"/>
              </a:rPr>
              <a:t> 10 000 000 zł =25 000 zł</a:t>
            </a:r>
            <a:endParaRPr lang="en-US" altLang="pl-PL" sz="2400" smtClean="0">
              <a:cs typeface="Arial" charset="0"/>
            </a:endParaRPr>
          </a:p>
          <a:p>
            <a:pPr eaLnBrk="1" hangingPunct="1">
              <a:lnSpc>
                <a:spcPct val="80000"/>
              </a:lnSpc>
            </a:pPr>
            <a:endParaRPr lang="en-US" altLang="pl-PL" sz="2400" smtClean="0">
              <a:cs typeface="Arial" charset="0"/>
            </a:endParaRPr>
          </a:p>
        </p:txBody>
      </p:sp>
      <p:pic>
        <p:nvPicPr>
          <p:cNvPr id="22533" name="Picture 5" descr="http://eduscapes.com/tap/topic101data.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692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65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D4297FF-73C6-43CA-82F6-36E63E60E1DC}" type="slidenum">
              <a:rPr lang="pl-PL" altLang="pl-PL"/>
              <a:pPr eaLnBrk="1" hangingPunct="1"/>
              <a:t>37</a:t>
            </a:fld>
            <a:endParaRPr lang="pl-PL" altLang="pl-PL"/>
          </a:p>
        </p:txBody>
      </p:sp>
      <p:sp>
        <p:nvSpPr>
          <p:cNvPr id="23555" name="Rectangle 2"/>
          <p:cNvSpPr>
            <a:spLocks noGrp="1" noChangeArrowheads="1"/>
          </p:cNvSpPr>
          <p:nvPr>
            <p:ph type="title"/>
          </p:nvPr>
        </p:nvSpPr>
        <p:spPr/>
        <p:txBody>
          <a:bodyPr/>
          <a:lstStyle/>
          <a:p>
            <a:pPr eaLnBrk="1" hangingPunct="1"/>
            <a:r>
              <a:rPr lang="pl-PL" altLang="pl-PL" smtClean="0"/>
              <a:t>Wycena FRA</a:t>
            </a:r>
          </a:p>
        </p:txBody>
      </p:sp>
      <p:sp>
        <p:nvSpPr>
          <p:cNvPr id="23556" name="Rectangle 3"/>
          <p:cNvSpPr>
            <a:spLocks noGrp="1" noChangeArrowheads="1"/>
          </p:cNvSpPr>
          <p:nvPr>
            <p:ph type="body" idx="1"/>
          </p:nvPr>
        </p:nvSpPr>
        <p:spPr>
          <a:xfrm>
            <a:off x="250825" y="2017713"/>
            <a:ext cx="8704263" cy="4114800"/>
          </a:xfrm>
        </p:spPr>
        <p:txBody>
          <a:bodyPr/>
          <a:lstStyle/>
          <a:p>
            <a:pPr eaLnBrk="1" hangingPunct="1"/>
            <a:r>
              <a:rPr lang="pl-PL" altLang="pl-PL" sz="2800" smtClean="0"/>
              <a:t>Założenia modelu arbitrażowego zakładają, że zawierając kontrakt np. FRA t</a:t>
            </a:r>
            <a:r>
              <a:rPr lang="en-US" altLang="pl-PL" sz="2800" smtClean="0">
                <a:cs typeface="Arial" charset="0"/>
              </a:rPr>
              <a:t>×</a:t>
            </a:r>
            <a:r>
              <a:rPr lang="pl-PL" altLang="pl-PL" sz="2800" smtClean="0">
                <a:cs typeface="Arial" charset="0"/>
              </a:rPr>
              <a:t>T, </a:t>
            </a:r>
            <a:r>
              <a:rPr lang="pl-PL" altLang="pl-PL" sz="2800" smtClean="0"/>
              <a:t>można rozpatrzyć, jako rownoważną alternatywę, zaciagniecie kredytu na cały okres T. Z punktu widzenia sprzedającego FRA byłoby to nastepujaco: lokuję wartość kontraktu na okres t po dostępnej stopie r</a:t>
            </a:r>
            <a:r>
              <a:rPr lang="pl-PL" altLang="pl-PL" sz="2800" baseline="-25000" smtClean="0"/>
              <a:t>1</a:t>
            </a:r>
            <a:r>
              <a:rPr lang="pl-PL" altLang="pl-PL" sz="2800" smtClean="0"/>
              <a:t>, a następnie zakładam udzielnie kredytu na okres T-t, po stopie forwardowej r</a:t>
            </a:r>
            <a:r>
              <a:rPr lang="pl-PL" altLang="pl-PL" sz="2800" baseline="-25000" smtClean="0"/>
              <a:t>2</a:t>
            </a:r>
            <a:r>
              <a:rPr lang="pl-PL" altLang="pl-PL" sz="2800" smtClean="0"/>
              <a:t>. Musi tu zajść równość</a:t>
            </a:r>
          </a:p>
          <a:p>
            <a:pPr eaLnBrk="1" hangingPunct="1">
              <a:buFont typeface="Wingdings" pitchFamily="2" charset="2"/>
              <a:buNone/>
            </a:pPr>
            <a:r>
              <a:rPr lang="pl-PL" altLang="pl-PL" sz="2800" smtClean="0"/>
              <a:t>	 </a:t>
            </a:r>
            <a:r>
              <a:rPr lang="de-DE" altLang="pl-PL" sz="2800" smtClean="0"/>
              <a:t>1+ </a:t>
            </a:r>
            <a:r>
              <a:rPr lang="pl-PL" altLang="pl-PL" sz="2800" smtClean="0"/>
              <a:t>r</a:t>
            </a:r>
            <a:r>
              <a:rPr lang="de-DE" altLang="pl-PL" sz="2800" baseline="-25000" smtClean="0"/>
              <a:t>T</a:t>
            </a:r>
            <a:r>
              <a:rPr lang="de-DE" altLang="pl-PL" sz="2800" smtClean="0"/>
              <a:t> </a:t>
            </a:r>
            <a:r>
              <a:rPr lang="pl-PL" altLang="pl-PL" sz="2800" smtClean="0">
                <a:sym typeface="Symbol" pitchFamily="18" charset="2"/>
              </a:rPr>
              <a:t></a:t>
            </a:r>
            <a:r>
              <a:rPr lang="de-DE" altLang="pl-PL" sz="2800" smtClean="0"/>
              <a:t>T/365</a:t>
            </a:r>
            <a:r>
              <a:rPr lang="pl-PL" altLang="pl-PL" sz="2800" smtClean="0"/>
              <a:t> </a:t>
            </a:r>
            <a:r>
              <a:rPr lang="de-DE" altLang="pl-PL" sz="2800" smtClean="0"/>
              <a:t>=</a:t>
            </a:r>
            <a:r>
              <a:rPr lang="pl-PL" altLang="pl-PL" sz="2800" smtClean="0"/>
              <a:t> </a:t>
            </a:r>
            <a:r>
              <a:rPr lang="de-DE" altLang="pl-PL" sz="2800" smtClean="0"/>
              <a:t>(1+r</a:t>
            </a:r>
            <a:r>
              <a:rPr lang="de-DE" altLang="pl-PL" sz="2800" baseline="-25000" smtClean="0"/>
              <a:t>1</a:t>
            </a:r>
            <a:r>
              <a:rPr lang="pl-PL" altLang="pl-PL" sz="2800" smtClean="0">
                <a:sym typeface="Symbol" pitchFamily="18" charset="2"/>
              </a:rPr>
              <a:t></a:t>
            </a:r>
            <a:r>
              <a:rPr lang="de-DE" altLang="pl-PL" sz="2800" smtClean="0"/>
              <a:t>t/365)( 1+r</a:t>
            </a:r>
            <a:r>
              <a:rPr lang="de-DE" altLang="pl-PL" sz="2800" baseline="-25000" smtClean="0"/>
              <a:t>2</a:t>
            </a:r>
            <a:r>
              <a:rPr lang="pl-PL" altLang="pl-PL" sz="2800" smtClean="0">
                <a:sym typeface="Symbol" pitchFamily="18" charset="2"/>
              </a:rPr>
              <a:t>(T-</a:t>
            </a:r>
            <a:r>
              <a:rPr lang="de-DE" altLang="pl-PL" sz="2800" smtClean="0"/>
              <a:t>t</a:t>
            </a:r>
            <a:r>
              <a:rPr lang="pl-PL" altLang="pl-PL" sz="2800" smtClean="0"/>
              <a:t>)</a:t>
            </a:r>
            <a:r>
              <a:rPr lang="de-DE" altLang="pl-PL" sz="2800" smtClean="0"/>
              <a:t>/365)</a:t>
            </a:r>
            <a:endParaRPr lang="pl-PL" altLang="pl-PL" sz="2800" smtClean="0"/>
          </a:p>
          <a:p>
            <a:pPr eaLnBrk="1" hangingPunct="1"/>
            <a:endParaRPr lang="pl-PL" altLang="pl-PL" sz="2800" smtClean="0"/>
          </a:p>
        </p:txBody>
      </p:sp>
      <p:pic>
        <p:nvPicPr>
          <p:cNvPr id="23557" name="Picture 5" descr="http://www.mufain.com/images/Deal.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19812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49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5B0F647-9618-46E1-B7B0-5901B1392C8E}" type="slidenum">
              <a:rPr lang="pl-PL" altLang="pl-PL"/>
              <a:pPr eaLnBrk="1" hangingPunct="1"/>
              <a:t>38</a:t>
            </a:fld>
            <a:endParaRPr lang="pl-PL" altLang="pl-PL"/>
          </a:p>
        </p:txBody>
      </p:sp>
      <p:sp>
        <p:nvSpPr>
          <p:cNvPr id="24579" name="Rectangle 2"/>
          <p:cNvSpPr>
            <a:spLocks noGrp="1" noChangeArrowheads="1"/>
          </p:cNvSpPr>
          <p:nvPr>
            <p:ph type="title"/>
          </p:nvPr>
        </p:nvSpPr>
        <p:spPr/>
        <p:txBody>
          <a:bodyPr/>
          <a:lstStyle/>
          <a:p>
            <a:pPr eaLnBrk="1" hangingPunct="1"/>
            <a:r>
              <a:rPr lang="pl-PL" altLang="pl-PL" smtClean="0"/>
              <a:t>Wycena FRA cd.</a:t>
            </a:r>
          </a:p>
        </p:txBody>
      </p:sp>
      <p:sp>
        <p:nvSpPr>
          <p:cNvPr id="24580" name="Rectangle 3"/>
          <p:cNvSpPr>
            <a:spLocks noGrp="1" noChangeArrowheads="1"/>
          </p:cNvSpPr>
          <p:nvPr>
            <p:ph type="body" idx="1"/>
          </p:nvPr>
        </p:nvSpPr>
        <p:spPr>
          <a:xfrm>
            <a:off x="228600" y="2017713"/>
            <a:ext cx="8726488" cy="4114800"/>
          </a:xfrm>
        </p:spPr>
        <p:txBody>
          <a:bodyPr/>
          <a:lstStyle/>
          <a:p>
            <a:pPr eaLnBrk="1" hangingPunct="1">
              <a:lnSpc>
                <a:spcPct val="80000"/>
              </a:lnSpc>
            </a:pPr>
            <a:r>
              <a:rPr lang="pl-PL" altLang="pl-PL" sz="2800" smtClean="0"/>
              <a:t>Lewa strona równania odpowiada stopie zwrotu na obligacji zerokuponowej do 1 roku. </a:t>
            </a:r>
          </a:p>
          <a:p>
            <a:pPr eaLnBrk="1" hangingPunct="1">
              <a:lnSpc>
                <a:spcPct val="80000"/>
              </a:lnSpc>
            </a:pPr>
            <a:r>
              <a:rPr lang="pl-PL" altLang="pl-PL" sz="2800" smtClean="0"/>
              <a:t>Jeśli mielibyśmy dowolna ilość obligacji zerokuponowych, to dla każdego FRA t można stosować założenia do wyceny: lokuję na pierwszą część okresu operacji po stopie r</a:t>
            </a:r>
            <a:r>
              <a:rPr lang="pl-PL" altLang="pl-PL" sz="2800" baseline="-25000" smtClean="0"/>
              <a:t>1</a:t>
            </a:r>
            <a:r>
              <a:rPr lang="pl-PL" altLang="pl-PL" sz="2800" smtClean="0"/>
              <a:t>, na pozostałą sprzedaję FRA. Dla dowolnego okresu T – lat musi zajść równość:</a:t>
            </a:r>
          </a:p>
          <a:p>
            <a:pPr algn="ctr" eaLnBrk="1" hangingPunct="1">
              <a:lnSpc>
                <a:spcPct val="80000"/>
              </a:lnSpc>
              <a:buFont typeface="Wingdings" pitchFamily="2" charset="2"/>
              <a:buNone/>
            </a:pPr>
            <a:r>
              <a:rPr lang="pl-PL" altLang="pl-PL" sz="2800" smtClean="0"/>
              <a:t>(1+ r</a:t>
            </a:r>
            <a:r>
              <a:rPr lang="pl-PL" altLang="pl-PL" sz="2800" baseline="-25000" smtClean="0"/>
              <a:t>T</a:t>
            </a:r>
            <a:r>
              <a:rPr lang="pl-PL" altLang="pl-PL" sz="2800" smtClean="0"/>
              <a:t>)</a:t>
            </a:r>
            <a:r>
              <a:rPr lang="pl-PL" altLang="pl-PL" sz="2800" baseline="30000" smtClean="0"/>
              <a:t>T</a:t>
            </a:r>
            <a:r>
              <a:rPr lang="pl-PL" altLang="pl-PL" sz="2800" smtClean="0"/>
              <a:t> =(1+r</a:t>
            </a:r>
            <a:r>
              <a:rPr lang="pl-PL" altLang="pl-PL" sz="2800" baseline="-25000" smtClean="0"/>
              <a:t>1</a:t>
            </a:r>
            <a:r>
              <a:rPr lang="pl-PL" altLang="pl-PL" sz="2800" smtClean="0"/>
              <a:t>)</a:t>
            </a:r>
            <a:r>
              <a:rPr lang="pl-PL" altLang="pl-PL" sz="2800" baseline="30000" smtClean="0"/>
              <a:t>t</a:t>
            </a:r>
            <a:r>
              <a:rPr lang="pl-PL" altLang="pl-PL" sz="2800" smtClean="0"/>
              <a:t>(1+r</a:t>
            </a:r>
            <a:r>
              <a:rPr lang="pl-PL" altLang="pl-PL" sz="2800" baseline="-25000" smtClean="0"/>
              <a:t>2</a:t>
            </a:r>
            <a:r>
              <a:rPr lang="pl-PL" altLang="pl-PL" sz="2800" smtClean="0"/>
              <a:t>)</a:t>
            </a:r>
            <a:r>
              <a:rPr lang="pl-PL" altLang="pl-PL" sz="2800" baseline="30000" smtClean="0"/>
              <a:t>T-t</a:t>
            </a:r>
          </a:p>
          <a:p>
            <a:pPr eaLnBrk="1" hangingPunct="1">
              <a:lnSpc>
                <a:spcPct val="80000"/>
              </a:lnSpc>
              <a:buFont typeface="Wingdings" pitchFamily="2" charset="2"/>
              <a:buNone/>
            </a:pPr>
            <a:r>
              <a:rPr lang="pl-PL" altLang="pl-PL" sz="2800" smtClean="0"/>
              <a:t>Gdzie r</a:t>
            </a:r>
            <a:r>
              <a:rPr lang="pl-PL" altLang="pl-PL" sz="2800" baseline="-25000" smtClean="0"/>
              <a:t>2</a:t>
            </a:r>
            <a:r>
              <a:rPr lang="pl-PL" altLang="pl-PL" sz="2800" smtClean="0"/>
              <a:t> stopa FRA t</a:t>
            </a:r>
            <a:r>
              <a:rPr lang="en-US" altLang="pl-PL" sz="2800" smtClean="0">
                <a:cs typeface="Arial" charset="0"/>
              </a:rPr>
              <a:t>×</a:t>
            </a:r>
            <a:r>
              <a:rPr lang="pl-PL" altLang="pl-PL" sz="2800" smtClean="0">
                <a:cs typeface="Arial" charset="0"/>
              </a:rPr>
              <a:t>T,r</a:t>
            </a:r>
            <a:r>
              <a:rPr lang="pl-PL" altLang="pl-PL" sz="2800" baseline="-25000" smtClean="0">
                <a:cs typeface="Arial" charset="0"/>
              </a:rPr>
              <a:t>1</a:t>
            </a:r>
            <a:r>
              <a:rPr lang="pl-PL" altLang="pl-PL" sz="2800" smtClean="0">
                <a:cs typeface="Arial" charset="0"/>
              </a:rPr>
              <a:t> – stopa obligacji zeroku</a:t>
            </a:r>
            <a:r>
              <a:rPr lang="pl-PL" altLang="pl-PL" sz="2800" smtClean="0"/>
              <a:t>- </a:t>
            </a:r>
            <a:r>
              <a:rPr lang="pl-PL" altLang="pl-PL" sz="2800" smtClean="0">
                <a:cs typeface="Arial" charset="0"/>
              </a:rPr>
              <a:t>ponowej o zapadalności t,  r</a:t>
            </a:r>
            <a:r>
              <a:rPr lang="pl-PL" altLang="pl-PL" sz="2800" baseline="-25000" smtClean="0">
                <a:cs typeface="Arial" charset="0"/>
              </a:rPr>
              <a:t>T</a:t>
            </a:r>
            <a:r>
              <a:rPr lang="pl-PL" altLang="pl-PL" sz="2800" smtClean="0">
                <a:cs typeface="Arial" charset="0"/>
              </a:rPr>
              <a:t> – stopa obligacji zerokuponowej o zapadalności T</a:t>
            </a:r>
            <a:endParaRPr lang="en-US" altLang="pl-PL" sz="2800" smtClean="0">
              <a:cs typeface="Arial" charset="0"/>
            </a:endParaRPr>
          </a:p>
        </p:txBody>
      </p:sp>
      <p:pic>
        <p:nvPicPr>
          <p:cNvPr id="24581" name="Picture 5" descr="http://www.womensresearch.ca.c1.previewmysite.com/images/KE/evalu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31432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57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F2EC099-B8CC-4CE9-AAA0-0A6962E4B4BB}" type="slidenum">
              <a:rPr lang="pl-PL" altLang="pl-PL" smtClean="0"/>
              <a:pPr eaLnBrk="1" hangingPunct="1"/>
              <a:t>39</a:t>
            </a:fld>
            <a:endParaRPr lang="pl-PL" altLang="pl-PL" smtClean="0"/>
          </a:p>
        </p:txBody>
      </p:sp>
      <p:sp>
        <p:nvSpPr>
          <p:cNvPr id="4099" name="Rectangle 2"/>
          <p:cNvSpPr>
            <a:spLocks noGrp="1" noChangeArrowheads="1"/>
          </p:cNvSpPr>
          <p:nvPr>
            <p:ph type="title"/>
          </p:nvPr>
        </p:nvSpPr>
        <p:spPr>
          <a:xfrm>
            <a:off x="251520" y="120105"/>
            <a:ext cx="8229600" cy="1143000"/>
          </a:xfrm>
        </p:spPr>
        <p:txBody>
          <a:bodyPr/>
          <a:lstStyle/>
          <a:p>
            <a:pPr eaLnBrk="1" hangingPunct="1"/>
            <a:r>
              <a:rPr lang="pl-PL" altLang="pl-PL" dirty="0" err="1" smtClean="0"/>
              <a:t>Swap</a:t>
            </a:r>
            <a:r>
              <a:rPr lang="pl-PL" altLang="pl-PL" dirty="0" smtClean="0"/>
              <a:t>. Określenie</a:t>
            </a:r>
          </a:p>
        </p:txBody>
      </p:sp>
      <p:sp>
        <p:nvSpPr>
          <p:cNvPr id="4100" name="Rectangle 3"/>
          <p:cNvSpPr>
            <a:spLocks noGrp="1" noChangeArrowheads="1"/>
          </p:cNvSpPr>
          <p:nvPr>
            <p:ph type="body" idx="1"/>
          </p:nvPr>
        </p:nvSpPr>
        <p:spPr/>
        <p:txBody>
          <a:bodyPr/>
          <a:lstStyle/>
          <a:p>
            <a:pPr eaLnBrk="1" hangingPunct="1"/>
            <a:r>
              <a:rPr lang="pl-PL" altLang="pl-PL" sz="2800" dirty="0" err="1" smtClean="0"/>
              <a:t>Swap</a:t>
            </a:r>
            <a:r>
              <a:rPr lang="pl-PL" altLang="pl-PL" sz="2800" dirty="0" smtClean="0"/>
              <a:t> jest umową między dwoma stronami, określającą zasady okresowych, wzajemnych płatności w kwotach  uzależnionych od poziomu wyznaczonych parametrów rynkowych. </a:t>
            </a:r>
          </a:p>
          <a:p>
            <a:pPr eaLnBrk="1" hangingPunct="1"/>
            <a:r>
              <a:rPr lang="pl-PL" altLang="pl-PL" sz="2800" dirty="0" err="1" smtClean="0"/>
              <a:t>Swap</a:t>
            </a:r>
            <a:r>
              <a:rPr lang="pl-PL" altLang="pl-PL" sz="2800" dirty="0" smtClean="0"/>
              <a:t> określa wielkość i kierunek okresowych przepływów pieniądza między dwoma partnerami. W umowie określa się także daty tych przepływów oraz momenty pomiaru właściwych parametrów rynku </a:t>
            </a:r>
          </a:p>
        </p:txBody>
      </p:sp>
      <p:pic>
        <p:nvPicPr>
          <p:cNvPr id="4101" name="Picture 5" descr="http://pcblog.pl/images/2008/12/hello_engines_standard-12716.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6632"/>
            <a:ext cx="29257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43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25" y="4149080"/>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altLang="pl-PL" dirty="0" smtClean="0"/>
              <a:t>Instrument pochodny i bazowy</a:t>
            </a:r>
            <a:endParaRPr lang="pl-PL" dirty="0"/>
          </a:p>
        </p:txBody>
      </p:sp>
      <p:sp>
        <p:nvSpPr>
          <p:cNvPr id="3" name="Symbol zastępczy zawartości 2"/>
          <p:cNvSpPr>
            <a:spLocks noGrp="1"/>
          </p:cNvSpPr>
          <p:nvPr>
            <p:ph idx="1"/>
          </p:nvPr>
        </p:nvSpPr>
        <p:spPr/>
        <p:txBody>
          <a:bodyPr>
            <a:normAutofit fontScale="85000" lnSpcReduction="10000"/>
          </a:bodyPr>
          <a:lstStyle/>
          <a:p>
            <a:pPr>
              <a:lnSpc>
                <a:spcPct val="90000"/>
              </a:lnSpc>
            </a:pPr>
            <a:r>
              <a:rPr lang="pl-PL" altLang="pl-PL" dirty="0" smtClean="0"/>
              <a:t>Pochodne nie istnieją samoistnie, Aby się pojawiły konieczne jest istnienie innych instrumentów, stanowiących podstawę ich utworzenia. </a:t>
            </a:r>
          </a:p>
          <a:p>
            <a:pPr>
              <a:lnSpc>
                <a:spcPct val="90000"/>
              </a:lnSpc>
            </a:pPr>
            <a:r>
              <a:rPr lang="pl-PL" altLang="pl-PL" dirty="0" smtClean="0"/>
              <a:t>Rynek pochodnych odpowiada grze o sumie zero (suma wygranych jest równa sumie przegranych). Również każda pojedyncza gra charakteryzuje się symetrią i równością: wygrana = przegrana</a:t>
            </a:r>
          </a:p>
          <a:p>
            <a:pPr>
              <a:lnSpc>
                <a:spcPct val="90000"/>
              </a:lnSpc>
            </a:pPr>
            <a:r>
              <a:rPr lang="pl-PL" altLang="pl-PL" dirty="0" smtClean="0"/>
              <a:t>Na tym rynku istnieje para ściśle powiązanych instrumentów:</a:t>
            </a:r>
          </a:p>
          <a:p>
            <a:pPr>
              <a:lnSpc>
                <a:spcPct val="90000"/>
              </a:lnSpc>
              <a:buNone/>
            </a:pPr>
            <a:r>
              <a:rPr lang="pl-PL" altLang="pl-PL" dirty="0" smtClean="0"/>
              <a:t>		- bazowego</a:t>
            </a:r>
          </a:p>
          <a:p>
            <a:pPr>
              <a:lnSpc>
                <a:spcPct val="90000"/>
              </a:lnSpc>
              <a:buNone/>
            </a:pPr>
            <a:r>
              <a:rPr lang="pl-PL" altLang="pl-PL" dirty="0" smtClean="0"/>
              <a:t>		- pochodnego, zależnego od bazowego (ale nie odwrotnie)</a:t>
            </a:r>
          </a:p>
          <a:p>
            <a:pPr>
              <a:lnSpc>
                <a:spcPct val="90000"/>
              </a:lnSpc>
              <a:buNone/>
            </a:pPr>
            <a:endParaRPr lang="pl-PL" altLang="pl-PL" dirty="0" smtClean="0"/>
          </a:p>
          <a:p>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4</a:t>
            </a:fld>
            <a:endParaRPr lang="pl-PL"/>
          </a:p>
        </p:txBody>
      </p:sp>
    </p:spTree>
    <p:extLst>
      <p:ext uri="{BB962C8B-B14F-4D97-AF65-F5344CB8AC3E}">
        <p14:creationId xmlns:p14="http://schemas.microsoft.com/office/powerpoint/2010/main" val="699573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7D11418-3863-4D76-A66D-32DD9DC2781E}" type="slidenum">
              <a:rPr lang="pl-PL" altLang="pl-PL" smtClean="0"/>
              <a:pPr eaLnBrk="1" hangingPunct="1"/>
              <a:t>40</a:t>
            </a:fld>
            <a:endParaRPr lang="pl-PL" altLang="pl-PL" smtClean="0"/>
          </a:p>
        </p:txBody>
      </p:sp>
      <p:pic>
        <p:nvPicPr>
          <p:cNvPr id="5123" name="Picture 5" descr="http://www.carestreamhealth.com/uploadedImages/Public_Site/Products_and_Solutions/Medical_Imaging_and_IT/Image_Capture/DR_Systems/fixed-pedestal-float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47800"/>
            <a:ext cx="23891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body" idx="1"/>
          </p:nvPr>
        </p:nvSpPr>
        <p:spPr/>
        <p:txBody>
          <a:bodyPr/>
          <a:lstStyle/>
          <a:p>
            <a:pPr eaLnBrk="1" hangingPunct="1"/>
            <a:r>
              <a:rPr lang="pl-PL" altLang="pl-PL" sz="2800" smtClean="0"/>
              <a:t>Kupujący swap (długa pozycja) zamierza zyskać na wzroście parametr rynku (stopa procentowa, kurs walutowy, cena ropy naftowej)</a:t>
            </a:r>
          </a:p>
          <a:p>
            <a:pPr eaLnBrk="1" hangingPunct="1"/>
            <a:r>
              <a:rPr lang="pl-PL" altLang="pl-PL" sz="2800" smtClean="0"/>
              <a:t>Sprzedający swap (krótka pozycja) zamierza zarobić na spadku parametru rynkowego</a:t>
            </a:r>
          </a:p>
          <a:p>
            <a:pPr eaLnBrk="1" hangingPunct="1"/>
            <a:r>
              <a:rPr lang="pl-PL" altLang="pl-PL" sz="2800" smtClean="0"/>
              <a:t>Swap może służyć do operacji spekulacyj-nych. Najczęściej jednak tę transakcje zawiera się do zabezpieczenia pozycji</a:t>
            </a:r>
          </a:p>
        </p:txBody>
      </p:sp>
      <p:sp>
        <p:nvSpPr>
          <p:cNvPr id="5125" name="Rectangle 2"/>
          <p:cNvSpPr>
            <a:spLocks noGrp="1" noChangeArrowheads="1"/>
          </p:cNvSpPr>
          <p:nvPr>
            <p:ph type="title"/>
          </p:nvPr>
        </p:nvSpPr>
        <p:spPr/>
        <p:txBody>
          <a:bodyPr/>
          <a:lstStyle/>
          <a:p>
            <a:pPr eaLnBrk="1" hangingPunct="1"/>
            <a:r>
              <a:rPr lang="pl-PL" altLang="pl-PL" smtClean="0"/>
              <a:t>Interesy stron kontraktu</a:t>
            </a:r>
          </a:p>
        </p:txBody>
      </p:sp>
    </p:spTree>
    <p:extLst>
      <p:ext uri="{BB962C8B-B14F-4D97-AF65-F5344CB8AC3E}">
        <p14:creationId xmlns:p14="http://schemas.microsoft.com/office/powerpoint/2010/main" val="202000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700F454-CFA5-449E-9CB9-1BB015E87067}" type="slidenum">
              <a:rPr lang="pl-PL" altLang="pl-PL" smtClean="0"/>
              <a:pPr eaLnBrk="1" hangingPunct="1"/>
              <a:t>41</a:t>
            </a:fld>
            <a:endParaRPr lang="pl-PL" altLang="pl-PL" smtClean="0"/>
          </a:p>
        </p:txBody>
      </p:sp>
      <p:sp>
        <p:nvSpPr>
          <p:cNvPr id="6147" name="Rectangle 2"/>
          <p:cNvSpPr>
            <a:spLocks noGrp="1" noChangeArrowheads="1"/>
          </p:cNvSpPr>
          <p:nvPr>
            <p:ph type="title"/>
          </p:nvPr>
        </p:nvSpPr>
        <p:spPr>
          <a:xfrm>
            <a:off x="533400" y="152400"/>
            <a:ext cx="7793038" cy="1127125"/>
          </a:xfrm>
        </p:spPr>
        <p:txBody>
          <a:bodyPr>
            <a:normAutofit fontScale="90000"/>
          </a:bodyPr>
          <a:lstStyle/>
          <a:p>
            <a:pPr eaLnBrk="1" hangingPunct="1"/>
            <a:r>
              <a:rPr lang="pl-PL" altLang="pl-PL" dirty="0" err="1" smtClean="0"/>
              <a:t>Swap</a:t>
            </a:r>
            <a:r>
              <a:rPr lang="pl-PL" altLang="pl-PL" dirty="0" smtClean="0"/>
              <a:t> jako instrument zabezpieczający </a:t>
            </a:r>
          </a:p>
        </p:txBody>
      </p:sp>
      <p:sp>
        <p:nvSpPr>
          <p:cNvPr id="6148" name="Rectangle 3"/>
          <p:cNvSpPr>
            <a:spLocks noGrp="1" noChangeArrowheads="1"/>
          </p:cNvSpPr>
          <p:nvPr>
            <p:ph type="body" idx="1"/>
          </p:nvPr>
        </p:nvSpPr>
        <p:spPr>
          <a:xfrm>
            <a:off x="323850" y="1844675"/>
            <a:ext cx="8362950" cy="4852988"/>
          </a:xfrm>
        </p:spPr>
        <p:txBody>
          <a:bodyPr/>
          <a:lstStyle/>
          <a:p>
            <a:pPr eaLnBrk="1" hangingPunct="1">
              <a:lnSpc>
                <a:spcPct val="80000"/>
              </a:lnSpc>
              <a:buFont typeface="Wingdings" pitchFamily="2" charset="2"/>
              <a:buNone/>
            </a:pPr>
            <a:r>
              <a:rPr lang="pl-PL" altLang="pl-PL" sz="1400" dirty="0" smtClean="0"/>
              <a:t>W </a:t>
            </a:r>
            <a:r>
              <a:rPr lang="pl-PL" altLang="pl-PL" sz="2000" dirty="0" smtClean="0"/>
              <a:t>klasycznej  tego typu umowie </a:t>
            </a:r>
            <a:r>
              <a:rPr lang="pl-PL" altLang="pl-PL" sz="2000" dirty="0" err="1" smtClean="0"/>
              <a:t>swap’owej</a:t>
            </a:r>
            <a:r>
              <a:rPr lang="pl-PL" altLang="pl-PL" sz="2000" dirty="0" smtClean="0"/>
              <a:t> musi być określona:</a:t>
            </a:r>
          </a:p>
          <a:p>
            <a:pPr eaLnBrk="1" hangingPunct="1">
              <a:lnSpc>
                <a:spcPct val="80000"/>
              </a:lnSpc>
              <a:buFont typeface="Wingdings" pitchFamily="2" charset="2"/>
              <a:buNone/>
            </a:pPr>
            <a:endParaRPr lang="pl-PL" altLang="pl-PL" sz="2000" dirty="0" smtClean="0"/>
          </a:p>
          <a:p>
            <a:pPr eaLnBrk="1" hangingPunct="1">
              <a:lnSpc>
                <a:spcPct val="80000"/>
              </a:lnSpc>
            </a:pPr>
            <a:r>
              <a:rPr lang="pl-PL" altLang="pl-PL" sz="2000" dirty="0" smtClean="0"/>
              <a:t>- pozycja każdego z partnerów względem parametru będącego przedmiotem umowy (określenie kto jest na długiej pozycji „</a:t>
            </a:r>
            <a:r>
              <a:rPr lang="pl-PL" altLang="pl-PL" sz="2000" i="1" dirty="0" smtClean="0"/>
              <a:t>kupujący</a:t>
            </a:r>
            <a:r>
              <a:rPr lang="pl-PL" altLang="pl-PL" sz="2000" dirty="0" smtClean="0"/>
              <a:t>”, kto na krótkiej „</a:t>
            </a:r>
            <a:r>
              <a:rPr lang="pl-PL" altLang="pl-PL" sz="2000" i="1" dirty="0" err="1" smtClean="0"/>
              <a:t>sprzedajacy</a:t>
            </a:r>
            <a:r>
              <a:rPr lang="pl-PL" altLang="pl-PL" sz="2000" dirty="0" smtClean="0"/>
              <a:t>”)</a:t>
            </a:r>
          </a:p>
          <a:p>
            <a:pPr eaLnBrk="1" hangingPunct="1">
              <a:lnSpc>
                <a:spcPct val="80000"/>
              </a:lnSpc>
            </a:pPr>
            <a:r>
              <a:rPr lang="pl-PL" altLang="pl-PL" sz="2000" dirty="0" smtClean="0"/>
              <a:t>- kwota kontraktu związanego z danym parametrem (np. kwota umownego kredytu), zwana „</a:t>
            </a:r>
            <a:r>
              <a:rPr lang="pl-PL" altLang="pl-PL" sz="2000" i="1" dirty="0" err="1" smtClean="0"/>
              <a:t>notional</a:t>
            </a:r>
            <a:r>
              <a:rPr lang="pl-PL" altLang="pl-PL" sz="2000" i="1" dirty="0" smtClean="0"/>
              <a:t> principal</a:t>
            </a:r>
            <a:r>
              <a:rPr lang="pl-PL" altLang="pl-PL" sz="2000" dirty="0" smtClean="0"/>
              <a:t>”</a:t>
            </a:r>
          </a:p>
          <a:p>
            <a:pPr eaLnBrk="1" hangingPunct="1">
              <a:lnSpc>
                <a:spcPct val="80000"/>
              </a:lnSpc>
            </a:pPr>
            <a:r>
              <a:rPr lang="pl-PL" altLang="pl-PL" sz="2000" dirty="0" smtClean="0"/>
              <a:t>- ustalona, stała płatność stałej nogi (np. określona wysokość stopy procentowej, kursu walut) zwana kuponem </a:t>
            </a:r>
            <a:r>
              <a:rPr lang="pl-PL" altLang="pl-PL" sz="2000" dirty="0" err="1" smtClean="0"/>
              <a:t>swap’owym</a:t>
            </a:r>
            <a:r>
              <a:rPr lang="pl-PL" altLang="pl-PL" sz="2000" dirty="0" smtClean="0"/>
              <a:t> (</a:t>
            </a:r>
            <a:r>
              <a:rPr lang="pl-PL" altLang="pl-PL" sz="2000" i="1" dirty="0" err="1" smtClean="0"/>
              <a:t>swap</a:t>
            </a:r>
            <a:r>
              <a:rPr lang="pl-PL" altLang="pl-PL" sz="2000" i="1" dirty="0" smtClean="0"/>
              <a:t> </a:t>
            </a:r>
            <a:r>
              <a:rPr lang="pl-PL" altLang="pl-PL" sz="2000" i="1" dirty="0" err="1" smtClean="0"/>
              <a:t>coupon</a:t>
            </a:r>
            <a:r>
              <a:rPr lang="pl-PL" altLang="pl-PL" sz="2000" dirty="0" smtClean="0"/>
              <a:t>) </a:t>
            </a:r>
          </a:p>
          <a:p>
            <a:pPr eaLnBrk="1" hangingPunct="1">
              <a:lnSpc>
                <a:spcPct val="80000"/>
              </a:lnSpc>
            </a:pPr>
            <a:r>
              <a:rPr lang="pl-PL" altLang="pl-PL" sz="2000" dirty="0" smtClean="0"/>
              <a:t>- notowanie rynkowe, uznawane jako bieżący parametr rynku, służący do rozliczenia (zwykle jest to LIBOR 6 miesięcy, lub w Polsce WIBOR 6 miesięcy dla stóp procentowych, natomiast dla walut tzw. </a:t>
            </a:r>
            <a:r>
              <a:rPr lang="pl-PL" altLang="pl-PL" sz="2000" dirty="0" err="1" smtClean="0"/>
              <a:t>fixing</a:t>
            </a:r>
            <a:r>
              <a:rPr lang="pl-PL" altLang="pl-PL" sz="2000" dirty="0" smtClean="0"/>
              <a:t> NBP w wyznaczonych datach)</a:t>
            </a:r>
          </a:p>
          <a:p>
            <a:pPr eaLnBrk="1" hangingPunct="1">
              <a:lnSpc>
                <a:spcPct val="80000"/>
              </a:lnSpc>
            </a:pPr>
            <a:r>
              <a:rPr lang="pl-PL" altLang="pl-PL" sz="2000" dirty="0" smtClean="0"/>
              <a:t>- terminy płatności (zwykle nie są one symetryczne – np. przy zabezpieczeniach przed zmianą stóp proc. najczęściej tzw. stała noga płaci raz, po upływie roku, ruchoma – dwa razy, po upływie półrocza)</a:t>
            </a:r>
          </a:p>
        </p:txBody>
      </p:sp>
      <p:pic>
        <p:nvPicPr>
          <p:cNvPr id="6149" name="Picture 5" descr="http://www.taxloopholes.com/connect/files/images/contract2.thumbnai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9783"/>
            <a:ext cx="1885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016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8EBE070-91FD-4ECD-A919-472A67039080}" type="slidenum">
              <a:rPr lang="pl-PL" altLang="pl-PL" smtClean="0"/>
              <a:pPr eaLnBrk="1" hangingPunct="1"/>
              <a:t>42</a:t>
            </a:fld>
            <a:endParaRPr lang="pl-PL" altLang="pl-PL" smtClean="0"/>
          </a:p>
        </p:txBody>
      </p:sp>
      <p:sp>
        <p:nvSpPr>
          <p:cNvPr id="7171" name="Rectangle 2"/>
          <p:cNvSpPr>
            <a:spLocks noGrp="1" noChangeArrowheads="1"/>
          </p:cNvSpPr>
          <p:nvPr>
            <p:ph type="title"/>
          </p:nvPr>
        </p:nvSpPr>
        <p:spPr>
          <a:xfrm>
            <a:off x="152400" y="152400"/>
            <a:ext cx="7793038" cy="1081088"/>
          </a:xfrm>
        </p:spPr>
        <p:txBody>
          <a:bodyPr/>
          <a:lstStyle/>
          <a:p>
            <a:pPr eaLnBrk="1" hangingPunct="1"/>
            <a:r>
              <a:rPr lang="pl-PL" altLang="pl-PL" smtClean="0"/>
              <a:t>Cele kontraktu swap</a:t>
            </a:r>
          </a:p>
        </p:txBody>
      </p:sp>
      <p:sp>
        <p:nvSpPr>
          <p:cNvPr id="7172" name="Rectangle 3"/>
          <p:cNvSpPr>
            <a:spLocks noGrp="1" noChangeArrowheads="1"/>
          </p:cNvSpPr>
          <p:nvPr>
            <p:ph type="body" idx="1"/>
          </p:nvPr>
        </p:nvSpPr>
        <p:spPr>
          <a:xfrm>
            <a:off x="381000" y="2071688"/>
            <a:ext cx="8763000" cy="3962400"/>
          </a:xfrm>
        </p:spPr>
        <p:txBody>
          <a:bodyPr>
            <a:normAutofit fontScale="92500" lnSpcReduction="10000"/>
          </a:bodyPr>
          <a:lstStyle/>
          <a:p>
            <a:pPr eaLnBrk="1" hangingPunct="1">
              <a:lnSpc>
                <a:spcPct val="90000"/>
              </a:lnSpc>
            </a:pPr>
            <a:r>
              <a:rPr lang="pl-PL" altLang="pl-PL" sz="2800" smtClean="0"/>
              <a:t>Swap zbliżony jest do systematycznego rolowania kontraktu forward przy tej samej cenie kontraktu </a:t>
            </a:r>
          </a:p>
          <a:p>
            <a:pPr eaLnBrk="1" hangingPunct="1">
              <a:lnSpc>
                <a:spcPct val="90000"/>
              </a:lnSpc>
            </a:pPr>
            <a:r>
              <a:rPr lang="pl-PL" altLang="pl-PL" sz="2800" smtClean="0"/>
              <a:t>Zabezpieczający – zabezpieczenie przed ryzykiem zmian wybranego parametru. Wówczas otwartej pozycji na rynku kasowym towarzyszy odwrotna pozycja na rynku terminowym</a:t>
            </a:r>
          </a:p>
          <a:p>
            <a:pPr eaLnBrk="1" hangingPunct="1">
              <a:lnSpc>
                <a:spcPct val="90000"/>
              </a:lnSpc>
            </a:pPr>
            <a:r>
              <a:rPr lang="pl-PL" altLang="pl-PL" sz="2800" smtClean="0"/>
              <a:t>Spekulacyjny – gdy otwarta tutaj pozycja nie ma związku z żadną pozycją uczestnika na rynku </a:t>
            </a:r>
            <a:r>
              <a:rPr lang="pl-PL" altLang="pl-PL" sz="2800" i="1" smtClean="0"/>
              <a:t>spot</a:t>
            </a:r>
            <a:r>
              <a:rPr lang="pl-PL" altLang="pl-PL" sz="2800" smtClean="0"/>
              <a:t> </a:t>
            </a:r>
          </a:p>
          <a:p>
            <a:pPr eaLnBrk="1" hangingPunct="1">
              <a:lnSpc>
                <a:spcPct val="90000"/>
              </a:lnSpc>
            </a:pPr>
            <a:r>
              <a:rPr lang="pl-PL" altLang="pl-PL" sz="2800" smtClean="0"/>
              <a:t>Dealerzy swapowi starają się zrobić przez kupowa-nie swapu od jednego partnera a sprzedawanie drugiemu zamykając przy okazji pozycję</a:t>
            </a:r>
          </a:p>
        </p:txBody>
      </p:sp>
      <p:pic>
        <p:nvPicPr>
          <p:cNvPr id="7173" name="Picture 5" descr="http://www.aidc.com.tw/enaidcsite/images/enm5/fly2-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0"/>
            <a:ext cx="31623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584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4C84BBC-A45F-440D-B718-1C57754DA133}" type="slidenum">
              <a:rPr lang="pl-PL" altLang="pl-PL" smtClean="0"/>
              <a:pPr eaLnBrk="1" hangingPunct="1"/>
              <a:t>43</a:t>
            </a:fld>
            <a:endParaRPr lang="pl-PL" altLang="pl-PL" smtClean="0"/>
          </a:p>
        </p:txBody>
      </p:sp>
      <p:sp>
        <p:nvSpPr>
          <p:cNvPr id="8195" name="Rectangle 2"/>
          <p:cNvSpPr>
            <a:spLocks noGrp="1" noChangeArrowheads="1"/>
          </p:cNvSpPr>
          <p:nvPr>
            <p:ph type="title"/>
          </p:nvPr>
        </p:nvSpPr>
        <p:spPr/>
        <p:txBody>
          <a:bodyPr/>
          <a:lstStyle/>
          <a:p>
            <a:pPr eaLnBrk="1" hangingPunct="1"/>
            <a:r>
              <a:rPr lang="pl-PL" altLang="pl-PL" smtClean="0"/>
              <a:t>Swap. Przykład</a:t>
            </a:r>
          </a:p>
        </p:txBody>
      </p:sp>
      <p:sp>
        <p:nvSpPr>
          <p:cNvPr id="8196" name="Rectangle 3"/>
          <p:cNvSpPr>
            <a:spLocks noGrp="1" noChangeArrowheads="1"/>
          </p:cNvSpPr>
          <p:nvPr>
            <p:ph type="body" idx="1"/>
          </p:nvPr>
        </p:nvSpPr>
        <p:spPr>
          <a:xfrm>
            <a:off x="285750" y="2017713"/>
            <a:ext cx="8669338" cy="4114800"/>
          </a:xfrm>
        </p:spPr>
        <p:txBody>
          <a:bodyPr>
            <a:normAutofit lnSpcReduction="10000"/>
          </a:bodyPr>
          <a:lstStyle/>
          <a:p>
            <a:pPr eaLnBrk="1" hangingPunct="1">
              <a:lnSpc>
                <a:spcPct val="90000"/>
              </a:lnSpc>
            </a:pPr>
            <a:r>
              <a:rPr lang="pl-PL" altLang="pl-PL" sz="2400" smtClean="0"/>
              <a:t>Załóżmy, że stopy procentowe, tj. WIBOR 6 M = 5%, co obie strony przyjęły jako </a:t>
            </a:r>
            <a:r>
              <a:rPr lang="pl-PL" altLang="pl-PL" sz="2400" i="1" smtClean="0"/>
              <a:t>swap coupon.</a:t>
            </a:r>
            <a:r>
              <a:rPr lang="pl-PL" altLang="pl-PL" sz="2400" smtClean="0"/>
              <a:t> Umowę zawarto na 1,5 roku, z trzema rozliczeniami, co pół roku, na 100 000 zł (notional principal). Za pół roku, za rok i za 1, 5 roku WIBOR 6 M wyniósł odpowiednio: 6%, 4% i 6,5%</a:t>
            </a:r>
          </a:p>
          <a:p>
            <a:pPr eaLnBrk="1" hangingPunct="1">
              <a:lnSpc>
                <a:spcPct val="90000"/>
              </a:lnSpc>
            </a:pPr>
            <a:r>
              <a:rPr lang="pl-PL" altLang="pl-PL" sz="2400" smtClean="0"/>
              <a:t>Po pierwszym okresie krótka pozycja wypłacił długiej:</a:t>
            </a:r>
          </a:p>
          <a:p>
            <a:pPr eaLnBrk="1" hangingPunct="1">
              <a:lnSpc>
                <a:spcPct val="90000"/>
              </a:lnSpc>
              <a:buFont typeface="Wingdings" pitchFamily="2" charset="2"/>
              <a:buNone/>
            </a:pPr>
            <a:r>
              <a:rPr lang="pl-PL" altLang="pl-PL" sz="2400" smtClean="0"/>
              <a:t>	</a:t>
            </a:r>
            <a:r>
              <a:rPr lang="pl-PL" altLang="pl-PL" sz="2400" smtClean="0">
                <a:cs typeface="Arial" charset="0"/>
              </a:rPr>
              <a:t>		</a:t>
            </a:r>
            <a:r>
              <a:rPr lang="en-US" altLang="pl-PL" sz="2400" smtClean="0">
                <a:cs typeface="Arial" charset="0"/>
              </a:rPr>
              <a:t>½</a:t>
            </a:r>
            <a:r>
              <a:rPr lang="pl-PL" altLang="pl-PL" sz="2400" smtClean="0">
                <a:cs typeface="Arial" charset="0"/>
              </a:rPr>
              <a:t>(6%-5%)</a:t>
            </a:r>
            <a:r>
              <a:rPr lang="en-US" altLang="pl-PL" sz="2400" smtClean="0">
                <a:cs typeface="Arial" charset="0"/>
              </a:rPr>
              <a:t>×</a:t>
            </a:r>
            <a:r>
              <a:rPr lang="pl-PL" altLang="pl-PL" sz="2400" smtClean="0">
                <a:cs typeface="Arial" charset="0"/>
              </a:rPr>
              <a:t>100 000 zł = 500 zł</a:t>
            </a:r>
          </a:p>
          <a:p>
            <a:pPr eaLnBrk="1" hangingPunct="1">
              <a:lnSpc>
                <a:spcPct val="90000"/>
              </a:lnSpc>
              <a:buFont typeface="Wingdings" pitchFamily="2" charset="2"/>
              <a:buNone/>
            </a:pPr>
            <a:r>
              <a:rPr lang="pl-PL" altLang="pl-PL" sz="2400" smtClean="0">
                <a:cs typeface="Arial" charset="0"/>
              </a:rPr>
              <a:t>	- po drugim okresie </a:t>
            </a:r>
            <a:r>
              <a:rPr lang="pl-PL" altLang="pl-PL" sz="2400" smtClean="0"/>
              <a:t>dluga pozycja wypłacił krótkiej</a:t>
            </a:r>
            <a:endParaRPr lang="pl-PL" altLang="pl-PL" sz="2400" smtClean="0">
              <a:cs typeface="Arial" charset="0"/>
            </a:endParaRPr>
          </a:p>
          <a:p>
            <a:pPr eaLnBrk="1" hangingPunct="1">
              <a:lnSpc>
                <a:spcPct val="90000"/>
              </a:lnSpc>
              <a:buFont typeface="Wingdings" pitchFamily="2" charset="2"/>
              <a:buNone/>
            </a:pPr>
            <a:r>
              <a:rPr lang="pl-PL" altLang="pl-PL" sz="2400" smtClean="0">
                <a:cs typeface="Arial" charset="0"/>
              </a:rPr>
              <a:t>		 	</a:t>
            </a:r>
            <a:r>
              <a:rPr lang="en-US" altLang="pl-PL" sz="2400" smtClean="0">
                <a:cs typeface="Arial" charset="0"/>
              </a:rPr>
              <a:t>½</a:t>
            </a:r>
            <a:r>
              <a:rPr lang="pl-PL" altLang="pl-PL" sz="2400" smtClean="0">
                <a:cs typeface="Arial" charset="0"/>
              </a:rPr>
              <a:t>(5%-4%)</a:t>
            </a:r>
            <a:r>
              <a:rPr lang="en-US" altLang="pl-PL" sz="2400" smtClean="0">
                <a:cs typeface="Arial" charset="0"/>
              </a:rPr>
              <a:t>×</a:t>
            </a:r>
            <a:r>
              <a:rPr lang="pl-PL" altLang="pl-PL" sz="2400" smtClean="0">
                <a:cs typeface="Arial" charset="0"/>
              </a:rPr>
              <a:t>100 000 zł = 500 zł</a:t>
            </a:r>
          </a:p>
          <a:p>
            <a:pPr eaLnBrk="1" hangingPunct="1">
              <a:lnSpc>
                <a:spcPct val="90000"/>
              </a:lnSpc>
              <a:buFont typeface="Wingdings" pitchFamily="2" charset="2"/>
              <a:buNone/>
            </a:pPr>
            <a:r>
              <a:rPr lang="pl-PL" altLang="pl-PL" sz="2400" smtClean="0">
                <a:cs typeface="Arial" charset="0"/>
              </a:rPr>
              <a:t>	 po trzecim okresie </a:t>
            </a:r>
            <a:r>
              <a:rPr lang="pl-PL" altLang="pl-PL" sz="2400" smtClean="0"/>
              <a:t>krótka pozycja wypłacił długiej</a:t>
            </a:r>
            <a:endParaRPr lang="pl-PL" altLang="pl-PL" sz="2400" smtClean="0">
              <a:cs typeface="Arial" charset="0"/>
            </a:endParaRPr>
          </a:p>
          <a:p>
            <a:pPr eaLnBrk="1" hangingPunct="1">
              <a:lnSpc>
                <a:spcPct val="90000"/>
              </a:lnSpc>
              <a:buFont typeface="Wingdings" pitchFamily="2" charset="2"/>
              <a:buNone/>
            </a:pPr>
            <a:r>
              <a:rPr lang="pl-PL" altLang="pl-PL" sz="2400" smtClean="0">
                <a:cs typeface="Arial" charset="0"/>
              </a:rPr>
              <a:t>		 	</a:t>
            </a:r>
            <a:r>
              <a:rPr lang="en-US" altLang="pl-PL" sz="2400" smtClean="0">
                <a:cs typeface="Arial" charset="0"/>
              </a:rPr>
              <a:t>½</a:t>
            </a:r>
            <a:r>
              <a:rPr lang="pl-PL" altLang="pl-PL" sz="2400" smtClean="0">
                <a:cs typeface="Arial" charset="0"/>
              </a:rPr>
              <a:t>(6,5%-5%)</a:t>
            </a:r>
            <a:r>
              <a:rPr lang="en-US" altLang="pl-PL" sz="2400" smtClean="0">
                <a:cs typeface="Arial" charset="0"/>
              </a:rPr>
              <a:t>×</a:t>
            </a:r>
            <a:r>
              <a:rPr lang="pl-PL" altLang="pl-PL" sz="2400" smtClean="0">
                <a:cs typeface="Arial" charset="0"/>
              </a:rPr>
              <a:t>100 000 zł = 750 zł</a:t>
            </a:r>
            <a:endParaRPr lang="en-US" altLang="pl-PL" sz="2400" smtClean="0">
              <a:cs typeface="Arial" charset="0"/>
            </a:endParaRPr>
          </a:p>
        </p:txBody>
      </p:sp>
      <p:pic>
        <p:nvPicPr>
          <p:cNvPr id="8197" name="Picture 5" descr="http://www.sped-dom.pl/image/kalkulacj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
            <a:ext cx="2492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588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4F3A127-77D0-4617-85D0-C886F12A1131}" type="slidenum">
              <a:rPr lang="pl-PL" altLang="pl-PL" smtClean="0"/>
              <a:pPr eaLnBrk="1" hangingPunct="1"/>
              <a:t>44</a:t>
            </a:fld>
            <a:endParaRPr lang="pl-PL" altLang="pl-PL" smtClean="0"/>
          </a:p>
        </p:txBody>
      </p:sp>
      <p:sp>
        <p:nvSpPr>
          <p:cNvPr id="9219" name="Rectangle 2"/>
          <p:cNvSpPr>
            <a:spLocks noGrp="1" noChangeArrowheads="1"/>
          </p:cNvSpPr>
          <p:nvPr>
            <p:ph type="title"/>
          </p:nvPr>
        </p:nvSpPr>
        <p:spPr>
          <a:xfrm>
            <a:off x="468313" y="260350"/>
            <a:ext cx="8229600" cy="1143000"/>
          </a:xfrm>
        </p:spPr>
        <p:txBody>
          <a:bodyPr/>
          <a:lstStyle/>
          <a:p>
            <a:pPr algn="ctr" eaLnBrk="1" hangingPunct="1"/>
            <a:r>
              <a:rPr lang="pl-PL" altLang="pl-PL" smtClean="0"/>
              <a:t>Swap. Przykład cd.</a:t>
            </a:r>
          </a:p>
        </p:txBody>
      </p:sp>
      <p:grpSp>
        <p:nvGrpSpPr>
          <p:cNvPr id="9220" name="Group 4"/>
          <p:cNvGrpSpPr>
            <a:grpSpLocks/>
          </p:cNvGrpSpPr>
          <p:nvPr/>
        </p:nvGrpSpPr>
        <p:grpSpPr bwMode="auto">
          <a:xfrm>
            <a:off x="714375" y="1773238"/>
            <a:ext cx="7386638" cy="4914900"/>
            <a:chOff x="1701" y="6664"/>
            <a:chExt cx="8883" cy="7740"/>
          </a:xfrm>
        </p:grpSpPr>
        <p:sp>
          <p:nvSpPr>
            <p:cNvPr id="9228" name="Text Box 5"/>
            <p:cNvSpPr txBox="1">
              <a:spLocks noChangeArrowheads="1"/>
            </p:cNvSpPr>
            <p:nvPr/>
          </p:nvSpPr>
          <p:spPr bwMode="auto">
            <a:xfrm>
              <a:off x="1701" y="6664"/>
              <a:ext cx="8883" cy="77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spcAft>
                  <a:spcPts val="600"/>
                </a:spcAft>
              </a:pPr>
              <a:endParaRPr lang="pl-PL" altLang="pl-PL" sz="1300">
                <a:latin typeface="Arial" charset="0"/>
              </a:endParaRPr>
            </a:p>
            <a:p>
              <a:pPr eaLnBrk="1" hangingPunct="1"/>
              <a:r>
                <a:rPr lang="pl-PL" altLang="pl-PL" sz="1200">
                  <a:latin typeface="Arial" charset="0"/>
                </a:rPr>
                <a:t>									</a:t>
              </a:r>
            </a:p>
            <a:p>
              <a:pPr eaLnBrk="1" hangingPunct="1"/>
              <a:endParaRPr lang="pl-PL" altLang="pl-PL" sz="1200">
                <a:latin typeface="Arial" charset="0"/>
              </a:endParaRPr>
            </a:p>
            <a:p>
              <a:pPr eaLnBrk="1" hangingPunct="1"/>
              <a:r>
                <a:rPr lang="pl-PL" altLang="pl-PL" sz="1200">
                  <a:latin typeface="Arial" charset="0"/>
                </a:rPr>
                <a:t>									</a:t>
              </a:r>
            </a:p>
            <a:p>
              <a:pPr eaLnBrk="1" hangingPunct="1"/>
              <a:r>
                <a:rPr lang="pl-PL" altLang="pl-PL" sz="1200">
                  <a:latin typeface="Arial" charset="0"/>
                </a:rPr>
                <a:t>								</a:t>
              </a:r>
            </a:p>
            <a:p>
              <a:pPr eaLnBrk="1" hangingPunct="1">
                <a:spcAft>
                  <a:spcPts val="600"/>
                </a:spcAft>
              </a:pPr>
              <a:endParaRPr lang="pl-PL" altLang="pl-PL" sz="1300">
                <a:latin typeface="Arial" charset="0"/>
              </a:endParaRPr>
            </a:p>
            <a:p>
              <a:pPr eaLnBrk="1" hangingPunct="1"/>
              <a:endParaRPr lang="pl-PL" altLang="pl-PL" sz="1200">
                <a:latin typeface="Arial" charset="0"/>
              </a:endParaRPr>
            </a:p>
            <a:p>
              <a:pPr eaLnBrk="1" hangingPunct="1">
                <a:spcAft>
                  <a:spcPts val="600"/>
                </a:spcAft>
              </a:pPr>
              <a:endParaRPr lang="pl-PL" altLang="pl-PL" sz="13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spcAft>
                  <a:spcPts val="600"/>
                </a:spcAft>
              </a:pPr>
              <a:r>
                <a:rPr lang="pl-PL" altLang="pl-PL" sz="13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spcAft>
                  <a:spcPts val="600"/>
                </a:spcAft>
              </a:pPr>
              <a:endParaRPr lang="pl-PL" altLang="pl-PL" sz="1300">
                <a:latin typeface="Arial" charset="0"/>
              </a:endParaRPr>
            </a:p>
            <a:p>
              <a:pPr eaLnBrk="1" hangingPunct="1">
                <a:spcAft>
                  <a:spcPts val="600"/>
                </a:spcAft>
              </a:pPr>
              <a:endParaRPr lang="pl-PL" altLang="pl-PL" sz="1300">
                <a:latin typeface="Arial" charset="0"/>
              </a:endParaRPr>
            </a:p>
            <a:p>
              <a:pPr eaLnBrk="1" hangingPunct="1"/>
              <a:endParaRPr lang="pl-PL" altLang="pl-PL" sz="1200">
                <a:latin typeface="Arial" charset="0"/>
              </a:endParaRPr>
            </a:p>
            <a:p>
              <a:pPr eaLnBrk="1" hangingPunct="1">
                <a:spcAft>
                  <a:spcPts val="600"/>
                </a:spcAft>
              </a:pPr>
              <a:r>
                <a:rPr lang="pl-PL" altLang="pl-PL" sz="1300">
                  <a:latin typeface="Arial" charset="0"/>
                </a:rPr>
                <a:t>	     				</a:t>
              </a:r>
            </a:p>
            <a:p>
              <a:pPr eaLnBrk="1" hangingPunct="1">
                <a:spcAft>
                  <a:spcPts val="600"/>
                </a:spcAft>
              </a:pPr>
              <a:r>
                <a:rPr lang="pl-PL" altLang="pl-PL" sz="1300">
                  <a:latin typeface="Arial" charset="0"/>
                </a:rPr>
                <a:t>			  </a:t>
              </a:r>
            </a:p>
            <a:p>
              <a:pPr eaLnBrk="1" hangingPunct="1">
                <a:spcAft>
                  <a:spcPts val="600"/>
                </a:spcAft>
              </a:pPr>
              <a:endParaRPr lang="pl-PL" altLang="pl-PL" sz="1300">
                <a:latin typeface="Arial" charset="0"/>
              </a:endParaRPr>
            </a:p>
            <a:p>
              <a:pPr eaLnBrk="1" hangingPunct="1">
                <a:spcAft>
                  <a:spcPts val="600"/>
                </a:spcAft>
              </a:pPr>
              <a:endParaRPr lang="pl-PL" altLang="pl-PL" sz="1300">
                <a:latin typeface="Arial" charset="0"/>
              </a:endParaRPr>
            </a:p>
            <a:p>
              <a:pPr eaLnBrk="1" hangingPunct="1">
                <a:spcAft>
                  <a:spcPts val="600"/>
                </a:spcAft>
              </a:pPr>
              <a:endParaRPr lang="pl-PL" altLang="pl-PL" sz="1300">
                <a:latin typeface="Arial" charset="0"/>
              </a:endParaRPr>
            </a:p>
            <a:p>
              <a:pPr eaLnBrk="1" hangingPunct="1">
                <a:spcAft>
                  <a:spcPts val="600"/>
                </a:spcAft>
              </a:pPr>
              <a:r>
                <a:rPr lang="pl-PL" altLang="pl-PL" sz="1300">
                  <a:latin typeface="Arial" charset="0"/>
                </a:rPr>
                <a:t>				</a:t>
              </a:r>
            </a:p>
            <a:p>
              <a:pPr eaLnBrk="1" hangingPunct="1">
                <a:spcAft>
                  <a:spcPts val="600"/>
                </a:spcAft>
              </a:pPr>
              <a:r>
                <a:rPr lang="pl-PL" altLang="pl-PL" sz="1300">
                  <a:latin typeface="Arial" charset="0"/>
                </a:rPr>
                <a:t>	</a:t>
              </a:r>
            </a:p>
            <a:p>
              <a:pPr eaLnBrk="1" hangingPunct="1">
                <a:spcAft>
                  <a:spcPts val="600"/>
                </a:spcAft>
              </a:pPr>
              <a:endParaRPr lang="pl-PL" altLang="pl-PL" sz="1300">
                <a:latin typeface="Arial" charset="0"/>
              </a:endParaRPr>
            </a:p>
            <a:p>
              <a:pPr eaLnBrk="1" hangingPunct="1">
                <a:spcAft>
                  <a:spcPts val="600"/>
                </a:spcAft>
              </a:pPr>
              <a:r>
                <a:rPr lang="pl-PL" altLang="pl-PL" sz="1300">
                  <a:latin typeface="Arial" charset="0"/>
                </a:rPr>
                <a:t>			   </a:t>
              </a:r>
            </a:p>
            <a:p>
              <a:pPr eaLnBrk="1" hangingPunct="1">
                <a:spcAft>
                  <a:spcPts val="600"/>
                </a:spcAft>
              </a:pPr>
              <a:endParaRPr lang="pl-PL" altLang="pl-PL" sz="1300">
                <a:latin typeface="Arial" charset="0"/>
              </a:endParaRPr>
            </a:p>
            <a:p>
              <a:pPr eaLnBrk="1" hangingPunct="1">
                <a:spcAft>
                  <a:spcPts val="600"/>
                </a:spcAft>
              </a:pPr>
              <a:endParaRPr lang="pl-PL" altLang="pl-PL" sz="1300">
                <a:latin typeface="Arial" charset="0"/>
              </a:endParaRPr>
            </a:p>
            <a:p>
              <a:pPr eaLnBrk="1" hangingPunct="1">
                <a:spcAft>
                  <a:spcPts val="600"/>
                </a:spcAft>
              </a:pPr>
              <a:endParaRPr lang="pl-PL" altLang="pl-PL" sz="1300">
                <a:latin typeface="Arial" charset="0"/>
              </a:endParaRPr>
            </a:p>
            <a:p>
              <a:pPr eaLnBrk="1" hangingPunct="1"/>
              <a:endParaRPr lang="pl-PL" altLang="pl-PL">
                <a:latin typeface="Arial" charset="0"/>
              </a:endParaRPr>
            </a:p>
          </p:txBody>
        </p:sp>
        <p:sp>
          <p:nvSpPr>
            <p:cNvPr id="9229" name="Line 6"/>
            <p:cNvSpPr>
              <a:spLocks noChangeShapeType="1"/>
            </p:cNvSpPr>
            <p:nvPr/>
          </p:nvSpPr>
          <p:spPr bwMode="auto">
            <a:xfrm>
              <a:off x="2952" y="8154"/>
              <a:ext cx="5328" cy="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pl-PL"/>
            </a:p>
          </p:txBody>
        </p:sp>
        <p:sp>
          <p:nvSpPr>
            <p:cNvPr id="9230" name="Line 7"/>
            <p:cNvSpPr>
              <a:spLocks noChangeShapeType="1"/>
            </p:cNvSpPr>
            <p:nvPr/>
          </p:nvSpPr>
          <p:spPr bwMode="auto">
            <a:xfrm flipH="1">
              <a:off x="6021" y="7204"/>
              <a:ext cx="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31" name="Freeform 8"/>
            <p:cNvSpPr>
              <a:spLocks/>
            </p:cNvSpPr>
            <p:nvPr/>
          </p:nvSpPr>
          <p:spPr bwMode="auto">
            <a:xfrm>
              <a:off x="3384" y="7434"/>
              <a:ext cx="4896" cy="1176"/>
            </a:xfrm>
            <a:custGeom>
              <a:avLst/>
              <a:gdLst>
                <a:gd name="T0" fmla="*/ 0 w 4896"/>
                <a:gd name="T1" fmla="*/ 144 h 1176"/>
                <a:gd name="T2" fmla="*/ 1152 w 4896"/>
                <a:gd name="T3" fmla="*/ 432 h 1176"/>
                <a:gd name="T4" fmla="*/ 1728 w 4896"/>
                <a:gd name="T5" fmla="*/ 1008 h 1176"/>
                <a:gd name="T6" fmla="*/ 2736 w 4896"/>
                <a:gd name="T7" fmla="*/ 1152 h 1176"/>
                <a:gd name="T8" fmla="*/ 3600 w 4896"/>
                <a:gd name="T9" fmla="*/ 864 h 1176"/>
                <a:gd name="T10" fmla="*/ 3888 w 4896"/>
                <a:gd name="T11" fmla="*/ 144 h 1176"/>
                <a:gd name="T12" fmla="*/ 4896 w 4896"/>
                <a:gd name="T13" fmla="*/ 0 h 1176"/>
                <a:gd name="T14" fmla="*/ 0 60000 65536"/>
                <a:gd name="T15" fmla="*/ 0 60000 65536"/>
                <a:gd name="T16" fmla="*/ 0 60000 65536"/>
                <a:gd name="T17" fmla="*/ 0 60000 65536"/>
                <a:gd name="T18" fmla="*/ 0 60000 65536"/>
                <a:gd name="T19" fmla="*/ 0 60000 65536"/>
                <a:gd name="T20" fmla="*/ 0 60000 65536"/>
                <a:gd name="T21" fmla="*/ 0 w 4896"/>
                <a:gd name="T22" fmla="*/ 0 h 1176"/>
                <a:gd name="T23" fmla="*/ 4896 w 4896"/>
                <a:gd name="T24" fmla="*/ 1176 h 1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6" h="1176">
                  <a:moveTo>
                    <a:pt x="0" y="144"/>
                  </a:moveTo>
                  <a:cubicBezTo>
                    <a:pt x="432" y="216"/>
                    <a:pt x="864" y="288"/>
                    <a:pt x="1152" y="432"/>
                  </a:cubicBezTo>
                  <a:cubicBezTo>
                    <a:pt x="1440" y="576"/>
                    <a:pt x="1464" y="888"/>
                    <a:pt x="1728" y="1008"/>
                  </a:cubicBezTo>
                  <a:cubicBezTo>
                    <a:pt x="1992" y="1128"/>
                    <a:pt x="2424" y="1176"/>
                    <a:pt x="2736" y="1152"/>
                  </a:cubicBezTo>
                  <a:cubicBezTo>
                    <a:pt x="3048" y="1128"/>
                    <a:pt x="3408" y="1032"/>
                    <a:pt x="3600" y="864"/>
                  </a:cubicBezTo>
                  <a:cubicBezTo>
                    <a:pt x="3792" y="696"/>
                    <a:pt x="3672" y="288"/>
                    <a:pt x="3888" y="144"/>
                  </a:cubicBezTo>
                  <a:cubicBezTo>
                    <a:pt x="4104" y="0"/>
                    <a:pt x="4704" y="24"/>
                    <a:pt x="489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9232" name="Text Box 9"/>
            <p:cNvSpPr txBox="1">
              <a:spLocks noChangeArrowheads="1"/>
            </p:cNvSpPr>
            <p:nvPr/>
          </p:nvSpPr>
          <p:spPr bwMode="auto">
            <a:xfrm>
              <a:off x="1873" y="11072"/>
              <a:ext cx="1440"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200">
                  <a:latin typeface="Arial" charset="0"/>
                </a:rPr>
                <a:t>długa pozycja</a:t>
              </a:r>
            </a:p>
          </p:txBody>
        </p:sp>
        <p:sp>
          <p:nvSpPr>
            <p:cNvPr id="9233" name="Text Box 10"/>
            <p:cNvSpPr txBox="1">
              <a:spLocks noChangeArrowheads="1"/>
            </p:cNvSpPr>
            <p:nvPr/>
          </p:nvSpPr>
          <p:spPr bwMode="auto">
            <a:xfrm>
              <a:off x="8541" y="10847"/>
              <a:ext cx="1912" cy="4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300">
                  <a:latin typeface="Arial" charset="0"/>
                </a:rPr>
                <a:t>krótka pozycja</a:t>
              </a:r>
              <a:endParaRPr lang="pl-PL" altLang="pl-PL">
                <a:latin typeface="Arial" charset="0"/>
              </a:endParaRPr>
            </a:p>
          </p:txBody>
        </p:sp>
        <p:sp>
          <p:nvSpPr>
            <p:cNvPr id="9234" name="Text Box 11"/>
            <p:cNvSpPr txBox="1">
              <a:spLocks noChangeArrowheads="1"/>
            </p:cNvSpPr>
            <p:nvPr/>
          </p:nvSpPr>
          <p:spPr bwMode="auto">
            <a:xfrm>
              <a:off x="1881" y="12064"/>
              <a:ext cx="1440"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200">
                  <a:latin typeface="Arial" charset="0"/>
                </a:rPr>
                <a:t>długa pozycja</a:t>
              </a:r>
            </a:p>
          </p:txBody>
        </p:sp>
        <p:sp>
          <p:nvSpPr>
            <p:cNvPr id="9235" name="Text Box 12"/>
            <p:cNvSpPr txBox="1">
              <a:spLocks noChangeArrowheads="1"/>
            </p:cNvSpPr>
            <p:nvPr/>
          </p:nvSpPr>
          <p:spPr bwMode="auto">
            <a:xfrm>
              <a:off x="3321" y="10264"/>
              <a:ext cx="52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200">
                  <a:latin typeface="Arial" charset="0"/>
                </a:rPr>
                <a:t>I okres rozliczeniowy</a:t>
              </a:r>
            </a:p>
            <a:p>
              <a:pPr eaLnBrk="1" hangingPunct="1">
                <a:spcAft>
                  <a:spcPts val="600"/>
                </a:spcAft>
              </a:pPr>
              <a:r>
                <a:rPr lang="pl-PL" altLang="pl-PL" sz="1300">
                  <a:latin typeface="Arial" charset="0"/>
                </a:rPr>
                <a:t>w. kontraktu </a:t>
              </a:r>
              <a:r>
                <a:rPr lang="pl-PL" altLang="pl-PL" sz="1300">
                  <a:latin typeface="Arial" charset="0"/>
                  <a:sym typeface="Symbol" pitchFamily="18" charset="2"/>
                </a:rPr>
                <a:t></a:t>
              </a:r>
              <a:r>
                <a:rPr lang="pl-PL" altLang="pl-PL" sz="1300">
                  <a:latin typeface="Arial" charset="0"/>
                </a:rPr>
                <a:t> (stopa rynkowa - kupon swap)</a:t>
              </a:r>
            </a:p>
            <a:p>
              <a:pPr eaLnBrk="1" hangingPunct="1"/>
              <a:endParaRPr lang="pl-PL" altLang="pl-PL">
                <a:latin typeface="Arial" charset="0"/>
              </a:endParaRPr>
            </a:p>
          </p:txBody>
        </p:sp>
        <p:sp>
          <p:nvSpPr>
            <p:cNvPr id="9236" name="Text Box 13"/>
            <p:cNvSpPr txBox="1">
              <a:spLocks noChangeArrowheads="1"/>
            </p:cNvSpPr>
            <p:nvPr/>
          </p:nvSpPr>
          <p:spPr bwMode="auto">
            <a:xfrm>
              <a:off x="1959" y="13659"/>
              <a:ext cx="1620" cy="4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400">
                  <a:latin typeface="Arial" charset="0"/>
                </a:rPr>
                <a:t>długa pozycja</a:t>
              </a:r>
            </a:p>
          </p:txBody>
        </p:sp>
        <p:sp>
          <p:nvSpPr>
            <p:cNvPr id="9237" name="Text Box 14"/>
            <p:cNvSpPr txBox="1">
              <a:spLocks noChangeArrowheads="1"/>
            </p:cNvSpPr>
            <p:nvPr/>
          </p:nvSpPr>
          <p:spPr bwMode="auto">
            <a:xfrm>
              <a:off x="8541" y="13504"/>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200">
                  <a:latin typeface="Arial" charset="0"/>
                </a:rPr>
                <a:t>krótka pozycja</a:t>
              </a:r>
            </a:p>
          </p:txBody>
        </p:sp>
        <p:sp>
          <p:nvSpPr>
            <p:cNvPr id="9238" name="Text Box 15"/>
            <p:cNvSpPr txBox="1">
              <a:spLocks noChangeArrowheads="1"/>
            </p:cNvSpPr>
            <p:nvPr/>
          </p:nvSpPr>
          <p:spPr bwMode="auto">
            <a:xfrm>
              <a:off x="3321" y="12964"/>
              <a:ext cx="52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200">
                  <a:latin typeface="Arial" charset="0"/>
                </a:rPr>
                <a:t>III okres rozliczeniowy</a:t>
              </a:r>
            </a:p>
            <a:p>
              <a:pPr eaLnBrk="1" hangingPunct="1"/>
              <a:r>
                <a:rPr lang="pl-PL" altLang="pl-PL" sz="1200">
                  <a:latin typeface="Arial" charset="0"/>
                </a:rPr>
                <a:t>w. kontraktu </a:t>
              </a:r>
              <a:r>
                <a:rPr lang="pl-PL" altLang="pl-PL" sz="1200">
                  <a:latin typeface="Arial" charset="0"/>
                  <a:sym typeface="Symbol" pitchFamily="18" charset="2"/>
                </a:rPr>
                <a:t></a:t>
              </a:r>
              <a:r>
                <a:rPr lang="pl-PL" altLang="pl-PL" sz="1200">
                  <a:latin typeface="Arial" charset="0"/>
                </a:rPr>
                <a:t> (stopa rynkowa - kupon swap)</a:t>
              </a:r>
              <a:endParaRPr lang="pl-PL" altLang="pl-PL">
                <a:latin typeface="Arial" charset="0"/>
              </a:endParaRPr>
            </a:p>
          </p:txBody>
        </p:sp>
        <p:sp>
          <p:nvSpPr>
            <p:cNvPr id="9239" name="Text Box 16"/>
            <p:cNvSpPr txBox="1">
              <a:spLocks noChangeArrowheads="1"/>
            </p:cNvSpPr>
            <p:nvPr/>
          </p:nvSpPr>
          <p:spPr bwMode="auto">
            <a:xfrm>
              <a:off x="3141" y="11524"/>
              <a:ext cx="540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200">
                  <a:latin typeface="Arial" charset="0"/>
                </a:rPr>
                <a:t>II okres rozliczeniowy</a:t>
              </a:r>
            </a:p>
            <a:p>
              <a:pPr eaLnBrk="1" hangingPunct="1"/>
              <a:r>
                <a:rPr lang="pl-PL" altLang="pl-PL" sz="1200">
                  <a:latin typeface="Arial" charset="0"/>
                </a:rPr>
                <a:t>w. kontraktu  </a:t>
              </a:r>
              <a:r>
                <a:rPr lang="pl-PL" altLang="pl-PL" sz="1200">
                  <a:latin typeface="Arial" charset="0"/>
                  <a:sym typeface="Symbol" pitchFamily="18" charset="2"/>
                </a:rPr>
                <a:t></a:t>
              </a:r>
              <a:r>
                <a:rPr lang="pl-PL" altLang="pl-PL" sz="1200">
                  <a:latin typeface="Arial" charset="0"/>
                </a:rPr>
                <a:t> (kupon swap -stopa rynkowa) </a:t>
              </a:r>
              <a:endParaRPr lang="pl-PL" altLang="pl-PL">
                <a:latin typeface="Arial" charset="0"/>
              </a:endParaRPr>
            </a:p>
          </p:txBody>
        </p:sp>
        <p:sp>
          <p:nvSpPr>
            <p:cNvPr id="9240" name="Line 17"/>
            <p:cNvSpPr>
              <a:spLocks noChangeShapeType="1"/>
            </p:cNvSpPr>
            <p:nvPr/>
          </p:nvSpPr>
          <p:spPr bwMode="auto">
            <a:xfrm>
              <a:off x="2961" y="7024"/>
              <a:ext cx="0" cy="288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9241" name="Line 18"/>
            <p:cNvSpPr>
              <a:spLocks noChangeShapeType="1"/>
            </p:cNvSpPr>
            <p:nvPr/>
          </p:nvSpPr>
          <p:spPr bwMode="auto">
            <a:xfrm>
              <a:off x="4401" y="7204"/>
              <a:ext cx="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42" name="Text Box 19"/>
            <p:cNvSpPr txBox="1">
              <a:spLocks noChangeArrowheads="1"/>
            </p:cNvSpPr>
            <p:nvPr/>
          </p:nvSpPr>
          <p:spPr bwMode="auto">
            <a:xfrm>
              <a:off x="8361" y="7924"/>
              <a:ext cx="21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300">
                  <a:latin typeface="Arial" charset="0"/>
                </a:rPr>
                <a:t>kupon swapowy				</a:t>
              </a:r>
            </a:p>
            <a:p>
              <a:pPr eaLnBrk="1" hangingPunct="1"/>
              <a:endParaRPr lang="pl-PL" altLang="pl-PL">
                <a:latin typeface="Arial" charset="0"/>
              </a:endParaRPr>
            </a:p>
          </p:txBody>
        </p:sp>
        <p:sp>
          <p:nvSpPr>
            <p:cNvPr id="9243" name="Text Box 20"/>
            <p:cNvSpPr txBox="1">
              <a:spLocks noChangeArrowheads="1"/>
            </p:cNvSpPr>
            <p:nvPr/>
          </p:nvSpPr>
          <p:spPr bwMode="auto">
            <a:xfrm>
              <a:off x="8361" y="7204"/>
              <a:ext cx="21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stopa rynkowa</a:t>
              </a:r>
            </a:p>
            <a:p>
              <a:pPr eaLnBrk="1" hangingPunct="1"/>
              <a:endParaRPr lang="pl-PL" altLang="pl-PL">
                <a:latin typeface="Arial" charset="0"/>
              </a:endParaRPr>
            </a:p>
          </p:txBody>
        </p:sp>
        <p:sp>
          <p:nvSpPr>
            <p:cNvPr id="9244" name="Line 21"/>
            <p:cNvSpPr>
              <a:spLocks noChangeShapeType="1"/>
            </p:cNvSpPr>
            <p:nvPr/>
          </p:nvSpPr>
          <p:spPr bwMode="auto">
            <a:xfrm>
              <a:off x="2961" y="10984"/>
              <a:ext cx="558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9245" name="Line 22"/>
            <p:cNvSpPr>
              <a:spLocks noChangeShapeType="1"/>
            </p:cNvSpPr>
            <p:nvPr/>
          </p:nvSpPr>
          <p:spPr bwMode="auto">
            <a:xfrm>
              <a:off x="2961" y="13684"/>
              <a:ext cx="558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9246" name="Line 23"/>
            <p:cNvSpPr>
              <a:spLocks noChangeShapeType="1"/>
            </p:cNvSpPr>
            <p:nvPr/>
          </p:nvSpPr>
          <p:spPr bwMode="auto">
            <a:xfrm>
              <a:off x="2961" y="9904"/>
              <a:ext cx="63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9221" name="Line 24"/>
          <p:cNvSpPr>
            <a:spLocks noChangeShapeType="1"/>
          </p:cNvSpPr>
          <p:nvPr/>
        </p:nvSpPr>
        <p:spPr bwMode="auto">
          <a:xfrm>
            <a:off x="5867400" y="2276475"/>
            <a:ext cx="0" cy="1728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22" name="Text Box 25"/>
          <p:cNvSpPr txBox="1">
            <a:spLocks noChangeArrowheads="1"/>
          </p:cNvSpPr>
          <p:nvPr/>
        </p:nvSpPr>
        <p:spPr bwMode="auto">
          <a:xfrm>
            <a:off x="3203575" y="1916113"/>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latin typeface="Arial" charset="0"/>
              </a:rPr>
              <a:t>I</a:t>
            </a:r>
          </a:p>
        </p:txBody>
      </p:sp>
      <p:sp>
        <p:nvSpPr>
          <p:cNvPr id="9223" name="Text Box 26"/>
          <p:cNvSpPr txBox="1">
            <a:spLocks noChangeArrowheads="1"/>
          </p:cNvSpPr>
          <p:nvPr/>
        </p:nvSpPr>
        <p:spPr bwMode="auto">
          <a:xfrm>
            <a:off x="4427538" y="191611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latin typeface="Arial" charset="0"/>
              </a:rPr>
              <a:t>II</a:t>
            </a:r>
          </a:p>
        </p:txBody>
      </p:sp>
      <p:sp>
        <p:nvSpPr>
          <p:cNvPr id="9224" name="Text Box 27"/>
          <p:cNvSpPr txBox="1">
            <a:spLocks noChangeArrowheads="1"/>
          </p:cNvSpPr>
          <p:nvPr/>
        </p:nvSpPr>
        <p:spPr bwMode="auto">
          <a:xfrm>
            <a:off x="5775325" y="17002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pl-PL" altLang="pl-PL">
              <a:latin typeface="Arial" charset="0"/>
            </a:endParaRPr>
          </a:p>
        </p:txBody>
      </p:sp>
      <p:sp>
        <p:nvSpPr>
          <p:cNvPr id="9225" name="Text Box 28"/>
          <p:cNvSpPr txBox="1">
            <a:spLocks noChangeArrowheads="1"/>
          </p:cNvSpPr>
          <p:nvPr/>
        </p:nvSpPr>
        <p:spPr bwMode="auto">
          <a:xfrm>
            <a:off x="5580063" y="191611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latin typeface="Arial" charset="0"/>
              </a:rPr>
              <a:t>III</a:t>
            </a:r>
          </a:p>
        </p:txBody>
      </p:sp>
      <p:sp>
        <p:nvSpPr>
          <p:cNvPr id="9226" name="Text Box 29"/>
          <p:cNvSpPr txBox="1">
            <a:spLocks noChangeArrowheads="1"/>
          </p:cNvSpPr>
          <p:nvPr/>
        </p:nvSpPr>
        <p:spPr bwMode="auto">
          <a:xfrm>
            <a:off x="6629400" y="5257800"/>
            <a:ext cx="1157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ts val="600"/>
              </a:spcAft>
            </a:pPr>
            <a:r>
              <a:rPr lang="pl-PL" altLang="pl-PL" sz="1200">
                <a:latin typeface="Arial" charset="0"/>
              </a:rPr>
              <a:t>krótka pozycja</a:t>
            </a:r>
          </a:p>
        </p:txBody>
      </p:sp>
      <p:sp>
        <p:nvSpPr>
          <p:cNvPr id="9227" name="Line 30"/>
          <p:cNvSpPr>
            <a:spLocks noChangeShapeType="1"/>
          </p:cNvSpPr>
          <p:nvPr/>
        </p:nvSpPr>
        <p:spPr bwMode="auto">
          <a:xfrm>
            <a:off x="2362200" y="5334000"/>
            <a:ext cx="419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Tree>
    <p:extLst>
      <p:ext uri="{BB962C8B-B14F-4D97-AF65-F5344CB8AC3E}">
        <p14:creationId xmlns:p14="http://schemas.microsoft.com/office/powerpoint/2010/main" val="78110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057275" y="571500"/>
            <a:ext cx="8086725" cy="747713"/>
          </a:xfrm>
        </p:spPr>
        <p:txBody>
          <a:bodyPr>
            <a:normAutofit fontScale="90000"/>
          </a:bodyPr>
          <a:lstStyle/>
          <a:p>
            <a:pPr eaLnBrk="1" hangingPunct="1"/>
            <a:r>
              <a:rPr lang="pl-PL" altLang="pl-PL" smtClean="0"/>
              <a:t>Zabezpiecznia kontraktem swap</a:t>
            </a:r>
            <a:endParaRPr lang="en-US" altLang="pl-PL" smtClean="0"/>
          </a:p>
        </p:txBody>
      </p:sp>
      <p:sp>
        <p:nvSpPr>
          <p:cNvPr id="10243" name="Symbol zastępczy zawartości 2"/>
          <p:cNvSpPr>
            <a:spLocks noGrp="1"/>
          </p:cNvSpPr>
          <p:nvPr>
            <p:ph idx="1"/>
          </p:nvPr>
        </p:nvSpPr>
        <p:spPr>
          <a:xfrm>
            <a:off x="642938" y="2017713"/>
            <a:ext cx="8312150" cy="4114800"/>
          </a:xfrm>
        </p:spPr>
        <p:txBody>
          <a:bodyPr/>
          <a:lstStyle/>
          <a:p>
            <a:pPr eaLnBrk="1" hangingPunct="1"/>
            <a:r>
              <a:rPr lang="pl-PL" altLang="pl-PL" smtClean="0"/>
              <a:t>Zabezpieczający swap’em swoją pozycję na spot zwany jest „stałą nogą” (</a:t>
            </a:r>
            <a:r>
              <a:rPr lang="pl-PL" altLang="pl-PL" i="1" smtClean="0"/>
              <a:t>fixed leg</a:t>
            </a:r>
            <a:endParaRPr lang="pl-PL" altLang="pl-PL" smtClean="0"/>
          </a:p>
          <a:p>
            <a:pPr eaLnBrk="1" hangingPunct="1"/>
            <a:r>
              <a:rPr lang="pl-PL" altLang="pl-PL" smtClean="0"/>
              <a:t>Jego partnera określa się jako „ruchoma noga” (</a:t>
            </a:r>
            <a:r>
              <a:rPr lang="pl-PL" altLang="pl-PL" i="1" smtClean="0"/>
              <a:t>floating leg</a:t>
            </a:r>
            <a:r>
              <a:rPr lang="pl-PL" altLang="pl-PL" smtClean="0"/>
              <a:t>)</a:t>
            </a:r>
          </a:p>
          <a:p>
            <a:pPr eaLnBrk="1" hangingPunct="1"/>
            <a:r>
              <a:rPr lang="pl-PL" altLang="pl-PL" smtClean="0"/>
              <a:t>Zabezpieczana jest zarówno krótka jak i długa pozycja kasowa (np. kredyt lub depozyt międzybankowy)</a:t>
            </a:r>
            <a:endParaRPr lang="en-US" altLang="pl-PL" smtClean="0"/>
          </a:p>
        </p:txBody>
      </p:sp>
      <p:sp>
        <p:nvSpPr>
          <p:cNvPr id="1024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23FC66A-687F-4192-BB12-BAAD1D8C4E69}" type="slidenum">
              <a:rPr lang="pl-PL" altLang="pl-PL" smtClean="0"/>
              <a:pPr eaLnBrk="1" hangingPunct="1"/>
              <a:t>45</a:t>
            </a:fld>
            <a:endParaRPr lang="pl-PL" altLang="pl-PL" smtClean="0"/>
          </a:p>
        </p:txBody>
      </p:sp>
    </p:spTree>
    <p:extLst>
      <p:ext uri="{BB962C8B-B14F-4D97-AF65-F5344CB8AC3E}">
        <p14:creationId xmlns:p14="http://schemas.microsoft.com/office/powerpoint/2010/main" val="1164519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DCEF141-2314-4CC4-AABF-909D0ACC52B9}" type="slidenum">
              <a:rPr lang="pl-PL" altLang="pl-PL" smtClean="0"/>
              <a:pPr eaLnBrk="1" hangingPunct="1"/>
              <a:t>46</a:t>
            </a:fld>
            <a:endParaRPr lang="pl-PL" altLang="pl-PL" smtClean="0"/>
          </a:p>
        </p:txBody>
      </p:sp>
      <p:pic>
        <p:nvPicPr>
          <p:cNvPr id="11267" name="Picture 5" descr="http://www.bionicturtle.com/images/uploads/WindowsLiveWriterInterestrateswapassequenceofFRAsPractice_CA19iStock_000004501959XSmall_thum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7892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a:xfrm>
            <a:off x="1066800" y="381000"/>
            <a:ext cx="7793038" cy="990600"/>
          </a:xfrm>
        </p:spPr>
        <p:txBody>
          <a:bodyPr/>
          <a:lstStyle/>
          <a:p>
            <a:pPr eaLnBrk="1" hangingPunct="1"/>
            <a:r>
              <a:rPr lang="pl-PL" altLang="pl-PL" smtClean="0"/>
              <a:t>Wycena Interest Rate Swap</a:t>
            </a:r>
          </a:p>
        </p:txBody>
      </p:sp>
      <p:sp>
        <p:nvSpPr>
          <p:cNvPr id="11269" name="Rectangle 3"/>
          <p:cNvSpPr>
            <a:spLocks noGrp="1" noChangeArrowheads="1"/>
          </p:cNvSpPr>
          <p:nvPr>
            <p:ph type="body" idx="1"/>
          </p:nvPr>
        </p:nvSpPr>
        <p:spPr>
          <a:xfrm>
            <a:off x="152400" y="2209800"/>
            <a:ext cx="8382000" cy="4114800"/>
          </a:xfrm>
        </p:spPr>
        <p:txBody>
          <a:bodyPr/>
          <a:lstStyle/>
          <a:p>
            <a:pPr eaLnBrk="1" hangingPunct="1">
              <a:lnSpc>
                <a:spcPct val="80000"/>
              </a:lnSpc>
            </a:pPr>
            <a:r>
              <a:rPr lang="pl-PL" altLang="pl-PL" sz="2800" smtClean="0"/>
              <a:t>W modelu arbitrażowym wycenę swap dokonuje się rozważając alternatywne rozwiązanie, stosując inne instrumenty.</a:t>
            </a:r>
          </a:p>
          <a:p>
            <a:pPr eaLnBrk="1" hangingPunct="1">
              <a:lnSpc>
                <a:spcPct val="80000"/>
              </a:lnSpc>
            </a:pPr>
            <a:r>
              <a:rPr lang="pl-PL" altLang="pl-PL" sz="2800" smtClean="0"/>
              <a:t>Alternatywą dla </a:t>
            </a:r>
            <a:r>
              <a:rPr lang="pl-PL" altLang="pl-PL" sz="2800" i="1" smtClean="0"/>
              <a:t>krotkiej pozycji na </a:t>
            </a:r>
            <a:r>
              <a:rPr lang="pl-PL" altLang="pl-PL" sz="2800" smtClean="0"/>
              <a:t>jednorocznym swap’ie z dwukrotnym, co pół roku rozliczeniem jest:</a:t>
            </a:r>
          </a:p>
          <a:p>
            <a:pPr eaLnBrk="1" hangingPunct="1">
              <a:lnSpc>
                <a:spcPct val="80000"/>
              </a:lnSpc>
              <a:buFont typeface="Wingdings" pitchFamily="2" charset="2"/>
              <a:buNone/>
            </a:pPr>
            <a:r>
              <a:rPr lang="pl-PL" altLang="pl-PL" sz="2800" smtClean="0"/>
              <a:t>		- zaciągnięcie kredytu na pierwsze pół roku po stawce WIBOR= r</a:t>
            </a:r>
            <a:r>
              <a:rPr lang="pl-PL" altLang="pl-PL" sz="2800" baseline="-25000" smtClean="0"/>
              <a:t>t</a:t>
            </a:r>
            <a:r>
              <a:rPr lang="pl-PL" altLang="pl-PL" sz="2800" smtClean="0"/>
              <a:t> na kwotę równą wartości kontraktu</a:t>
            </a:r>
          </a:p>
          <a:p>
            <a:pPr eaLnBrk="1" hangingPunct="1">
              <a:lnSpc>
                <a:spcPct val="80000"/>
              </a:lnSpc>
              <a:buFont typeface="Wingdings" pitchFamily="2" charset="2"/>
              <a:buNone/>
            </a:pPr>
            <a:r>
              <a:rPr lang="pl-PL" altLang="pl-PL" sz="2800" smtClean="0"/>
              <a:t>		-zapewnienie sobie stawki zwrotu inwestycji na drugie pół roku, zawierając kontrakt FRA 6</a:t>
            </a:r>
            <a:r>
              <a:rPr lang="pl-PL" altLang="pl-PL" sz="2800" smtClean="0">
                <a:sym typeface="Symbol" pitchFamily="18" charset="2"/>
              </a:rPr>
              <a:t></a:t>
            </a:r>
            <a:r>
              <a:rPr lang="pl-PL" altLang="pl-PL" sz="2800" smtClean="0"/>
              <a:t>12=f</a:t>
            </a:r>
            <a:r>
              <a:rPr lang="pl-PL" altLang="pl-PL" sz="2800" baseline="-25000" smtClean="0"/>
              <a:t>1</a:t>
            </a:r>
            <a:endParaRPr lang="pl-PL" altLang="pl-PL" sz="2800" smtClean="0"/>
          </a:p>
        </p:txBody>
      </p:sp>
    </p:spTree>
    <p:extLst>
      <p:ext uri="{BB962C8B-B14F-4D97-AF65-F5344CB8AC3E}">
        <p14:creationId xmlns:p14="http://schemas.microsoft.com/office/powerpoint/2010/main" val="892389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36AF6ED-C4FB-4EEB-99BE-F2A0179F3C15}" type="slidenum">
              <a:rPr lang="pl-PL" altLang="pl-PL" smtClean="0"/>
              <a:pPr eaLnBrk="1" hangingPunct="1"/>
              <a:t>47</a:t>
            </a:fld>
            <a:endParaRPr lang="pl-PL" altLang="pl-PL" smtClean="0"/>
          </a:p>
        </p:txBody>
      </p:sp>
      <p:sp>
        <p:nvSpPr>
          <p:cNvPr id="12291" name="Rectangle 2"/>
          <p:cNvSpPr>
            <a:spLocks noGrp="1" noChangeArrowheads="1"/>
          </p:cNvSpPr>
          <p:nvPr>
            <p:ph type="title"/>
          </p:nvPr>
        </p:nvSpPr>
        <p:spPr>
          <a:xfrm>
            <a:off x="0" y="274638"/>
            <a:ext cx="8964613" cy="1143000"/>
          </a:xfrm>
        </p:spPr>
        <p:txBody>
          <a:bodyPr/>
          <a:lstStyle/>
          <a:p>
            <a:pPr eaLnBrk="1" hangingPunct="1"/>
            <a:r>
              <a:rPr lang="pl-PL" altLang="pl-PL" sz="4000" smtClean="0"/>
              <a:t>Wycena Interest Rate Swap swap cd.</a:t>
            </a:r>
          </a:p>
        </p:txBody>
      </p:sp>
      <p:pic>
        <p:nvPicPr>
          <p:cNvPr id="12292" name="Picture 5" descr="http://www.lsuagcenter.com/NR/rdonlyres/00E160C6-9557-41ED-A675-EB7CEB02049E/58021/evaluation2_w2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267200"/>
            <a:ext cx="2286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3"/>
          <p:cNvSpPr>
            <a:spLocks noGrp="1" noChangeArrowheads="1"/>
          </p:cNvSpPr>
          <p:nvPr>
            <p:ph type="body" idx="1"/>
          </p:nvPr>
        </p:nvSpPr>
        <p:spPr>
          <a:xfrm>
            <a:off x="468313" y="1933575"/>
            <a:ext cx="8229600" cy="4924425"/>
          </a:xfrm>
        </p:spPr>
        <p:txBody>
          <a:bodyPr/>
          <a:lstStyle/>
          <a:p>
            <a:pPr eaLnBrk="1" hangingPunct="1">
              <a:lnSpc>
                <a:spcPct val="90000"/>
              </a:lnSpc>
            </a:pPr>
            <a:r>
              <a:rPr lang="pl-PL" altLang="pl-PL" sz="2400" smtClean="0"/>
              <a:t>Operacja ta powinna dać stopę zwrotu równą kuponowi swapowem s</a:t>
            </a:r>
            <a:r>
              <a:rPr lang="pl-PL" altLang="pl-PL" sz="2400" baseline="-25000" smtClean="0"/>
              <a:t>1</a:t>
            </a:r>
            <a:r>
              <a:rPr lang="pl-PL" altLang="pl-PL" sz="2400" smtClean="0"/>
              <a:t> (dla swapu jednorocznego)</a:t>
            </a:r>
          </a:p>
          <a:p>
            <a:pPr algn="ctr" eaLnBrk="1" hangingPunct="1">
              <a:lnSpc>
                <a:spcPct val="90000"/>
              </a:lnSpc>
              <a:buFont typeface="Wingdings" pitchFamily="2" charset="2"/>
              <a:buNone/>
            </a:pPr>
            <a:r>
              <a:rPr lang="pl-PL" altLang="pl-PL" sz="2400" smtClean="0"/>
              <a:t>(1+r</a:t>
            </a:r>
            <a:r>
              <a:rPr lang="pl-PL" altLang="pl-PL" sz="2400" baseline="-25000" smtClean="0"/>
              <a:t>t</a:t>
            </a:r>
            <a:r>
              <a:rPr lang="pl-PL" altLang="pl-PL" sz="2400" smtClean="0"/>
              <a:t>)</a:t>
            </a:r>
            <a:r>
              <a:rPr lang="pl-PL" altLang="pl-PL" sz="2400" baseline="30000" smtClean="0"/>
              <a:t>t</a:t>
            </a:r>
            <a:r>
              <a:rPr lang="pl-PL" altLang="pl-PL" sz="2400" smtClean="0"/>
              <a:t>(1+f</a:t>
            </a:r>
            <a:r>
              <a:rPr lang="pl-PL" altLang="pl-PL" sz="2400" baseline="-25000" smtClean="0"/>
              <a:t>1</a:t>
            </a:r>
            <a:r>
              <a:rPr lang="pl-PL" altLang="pl-PL" sz="2400" smtClean="0"/>
              <a:t>)</a:t>
            </a:r>
            <a:r>
              <a:rPr lang="pl-PL" altLang="pl-PL" sz="2400" baseline="30000" smtClean="0"/>
              <a:t>t</a:t>
            </a:r>
            <a:r>
              <a:rPr lang="pl-PL" altLang="pl-PL" sz="2400" smtClean="0"/>
              <a:t>’=1+s</a:t>
            </a:r>
            <a:r>
              <a:rPr lang="pl-PL" altLang="pl-PL" sz="2400" baseline="-25000" smtClean="0"/>
              <a:t>1</a:t>
            </a:r>
          </a:p>
          <a:p>
            <a:pPr eaLnBrk="1" hangingPunct="1">
              <a:lnSpc>
                <a:spcPct val="90000"/>
              </a:lnSpc>
              <a:buClr>
                <a:schemeClr val="tx1"/>
              </a:buClr>
              <a:buFont typeface="Wingdings" pitchFamily="2" charset="2"/>
              <a:buChar char="§"/>
            </a:pPr>
            <a:r>
              <a:rPr lang="pl-PL" altLang="pl-PL" sz="2400" smtClean="0"/>
              <a:t>Dla swapu dwuletniego (s</a:t>
            </a:r>
            <a:r>
              <a:rPr lang="pl-PL" altLang="pl-PL" sz="2400" baseline="-25000" smtClean="0"/>
              <a:t>2</a:t>
            </a:r>
            <a:r>
              <a:rPr lang="pl-PL" altLang="pl-PL" sz="2400" smtClean="0"/>
              <a:t>), możemy wykorzystać poprzedni sposób działania, wykorzystując już obliczony kupon swap jednoroczny		</a:t>
            </a:r>
          </a:p>
          <a:p>
            <a:pPr algn="ctr" eaLnBrk="1" hangingPunct="1">
              <a:lnSpc>
                <a:spcPct val="90000"/>
              </a:lnSpc>
              <a:buClr>
                <a:schemeClr val="tx1"/>
              </a:buClr>
              <a:buFont typeface="Wingdings" pitchFamily="2" charset="2"/>
              <a:buNone/>
            </a:pPr>
            <a:r>
              <a:rPr lang="pl-PL" altLang="pl-PL" sz="2400" smtClean="0"/>
              <a:t> </a:t>
            </a:r>
            <a:r>
              <a:rPr lang="en-US" altLang="pl-PL" sz="2400" smtClean="0"/>
              <a:t>(1+s</a:t>
            </a:r>
            <a:r>
              <a:rPr lang="en-US" altLang="pl-PL" sz="2400" baseline="-25000" smtClean="0"/>
              <a:t>1</a:t>
            </a:r>
            <a:r>
              <a:rPr lang="en-US" altLang="pl-PL" sz="2400" smtClean="0"/>
              <a:t>)(1+ f</a:t>
            </a:r>
            <a:r>
              <a:rPr lang="en-US" altLang="pl-PL" sz="2400" baseline="-25000" smtClean="0"/>
              <a:t>2</a:t>
            </a:r>
            <a:r>
              <a:rPr lang="en-US" altLang="pl-PL" sz="2400" smtClean="0"/>
              <a:t>)</a:t>
            </a:r>
            <a:r>
              <a:rPr lang="en-US" altLang="pl-PL" sz="2400" baseline="30000" smtClean="0"/>
              <a:t>t</a:t>
            </a:r>
            <a:r>
              <a:rPr lang="en-US" altLang="pl-PL" sz="2400" smtClean="0"/>
              <a:t>(1+f</a:t>
            </a:r>
            <a:r>
              <a:rPr lang="en-US" altLang="pl-PL" sz="2400" baseline="-25000" smtClean="0"/>
              <a:t>2</a:t>
            </a:r>
            <a:r>
              <a:rPr lang="en-US" altLang="pl-PL" sz="2400" smtClean="0"/>
              <a:t>’)</a:t>
            </a:r>
            <a:r>
              <a:rPr lang="en-US" altLang="pl-PL" sz="2400" baseline="30000" smtClean="0"/>
              <a:t>t’</a:t>
            </a:r>
            <a:r>
              <a:rPr lang="en-US" altLang="pl-PL" sz="2400" smtClean="0"/>
              <a:t>=(1+s</a:t>
            </a:r>
            <a:r>
              <a:rPr lang="en-US" altLang="pl-PL" sz="2400" baseline="-25000" smtClean="0"/>
              <a:t>2</a:t>
            </a:r>
            <a:r>
              <a:rPr lang="en-US" altLang="pl-PL" sz="2400" smtClean="0"/>
              <a:t>)</a:t>
            </a:r>
            <a:endParaRPr lang="pl-PL" altLang="pl-PL" sz="2400" baseline="30000" smtClean="0"/>
          </a:p>
          <a:p>
            <a:pPr eaLnBrk="1" hangingPunct="1">
              <a:lnSpc>
                <a:spcPct val="90000"/>
              </a:lnSpc>
            </a:pPr>
            <a:r>
              <a:rPr lang="pl-PL" altLang="pl-PL" sz="2400" smtClean="0"/>
              <a:t> w przypadku swap’u trzyletniego otrzymamy:</a:t>
            </a:r>
            <a:endParaRPr lang="en-US" altLang="pl-PL" sz="2400" smtClean="0"/>
          </a:p>
          <a:p>
            <a:pPr algn="ctr" eaLnBrk="1" hangingPunct="1">
              <a:lnSpc>
                <a:spcPct val="90000"/>
              </a:lnSpc>
              <a:buFont typeface="Wingdings" pitchFamily="2" charset="2"/>
              <a:buNone/>
            </a:pPr>
            <a:r>
              <a:rPr lang="en-US" altLang="pl-PL" sz="2400" smtClean="0"/>
              <a:t>(1+s</a:t>
            </a:r>
            <a:r>
              <a:rPr lang="en-US" altLang="pl-PL" sz="2400" baseline="-25000" smtClean="0"/>
              <a:t>2</a:t>
            </a:r>
            <a:r>
              <a:rPr lang="en-US" altLang="pl-PL" sz="2400" smtClean="0"/>
              <a:t>)</a:t>
            </a:r>
            <a:r>
              <a:rPr lang="en-US" altLang="pl-PL" sz="2400" baseline="30000" smtClean="0"/>
              <a:t>2</a:t>
            </a:r>
            <a:r>
              <a:rPr lang="en-US" altLang="pl-PL" sz="2400" smtClean="0"/>
              <a:t>(1+ F</a:t>
            </a:r>
            <a:r>
              <a:rPr lang="en-US" altLang="pl-PL" sz="2400" baseline="-25000" smtClean="0"/>
              <a:t>3</a:t>
            </a:r>
            <a:r>
              <a:rPr lang="en-US" altLang="pl-PL" sz="2400" smtClean="0"/>
              <a:t>)=(1+s</a:t>
            </a:r>
            <a:r>
              <a:rPr lang="en-US" altLang="pl-PL" sz="2400" baseline="-25000" smtClean="0"/>
              <a:t>3</a:t>
            </a:r>
            <a:r>
              <a:rPr lang="en-US" altLang="pl-PL" sz="2400" smtClean="0"/>
              <a:t>)</a:t>
            </a:r>
            <a:r>
              <a:rPr lang="en-US" altLang="pl-PL" sz="2400" baseline="30000" smtClean="0"/>
              <a:t>3</a:t>
            </a:r>
            <a:endParaRPr lang="pl-PL" altLang="pl-PL" sz="2400" baseline="30000" smtClean="0"/>
          </a:p>
          <a:p>
            <a:pPr algn="ctr" eaLnBrk="1" hangingPunct="1">
              <a:lnSpc>
                <a:spcPct val="90000"/>
              </a:lnSpc>
              <a:buFont typeface="Wingdings" pitchFamily="2" charset="2"/>
              <a:buNone/>
            </a:pPr>
            <a:r>
              <a:rPr lang="pl-PL" altLang="pl-PL" sz="2400" smtClean="0"/>
              <a:t>a w postaci uogólnionej</a:t>
            </a:r>
          </a:p>
          <a:p>
            <a:pPr algn="ctr" eaLnBrk="1" hangingPunct="1">
              <a:lnSpc>
                <a:spcPct val="90000"/>
              </a:lnSpc>
              <a:buFont typeface="Wingdings" pitchFamily="2" charset="2"/>
              <a:buNone/>
            </a:pPr>
            <a:r>
              <a:rPr lang="pl-PL" altLang="pl-PL" sz="2400" smtClean="0"/>
              <a:t>(1+s</a:t>
            </a:r>
            <a:r>
              <a:rPr lang="pl-PL" altLang="pl-PL" sz="2400" baseline="-25000" smtClean="0"/>
              <a:t>n-1</a:t>
            </a:r>
            <a:r>
              <a:rPr lang="pl-PL" altLang="pl-PL" sz="2400" smtClean="0"/>
              <a:t>)</a:t>
            </a:r>
            <a:r>
              <a:rPr lang="pl-PL" altLang="pl-PL" sz="2400" baseline="30000" smtClean="0"/>
              <a:t>n-1</a:t>
            </a:r>
            <a:r>
              <a:rPr lang="pl-PL" altLang="pl-PL" sz="2400" smtClean="0"/>
              <a:t>(1+ F</a:t>
            </a:r>
            <a:r>
              <a:rPr lang="pl-PL" altLang="pl-PL" sz="2400" baseline="-25000" smtClean="0"/>
              <a:t>n</a:t>
            </a:r>
            <a:r>
              <a:rPr lang="pl-PL" altLang="pl-PL" sz="2400" smtClean="0"/>
              <a:t>)=(1+s</a:t>
            </a:r>
            <a:r>
              <a:rPr lang="pl-PL" altLang="pl-PL" sz="2400" baseline="-25000" smtClean="0"/>
              <a:t>n</a:t>
            </a:r>
            <a:r>
              <a:rPr lang="pl-PL" altLang="pl-PL" sz="2400" smtClean="0"/>
              <a:t>)</a:t>
            </a:r>
            <a:r>
              <a:rPr lang="pl-PL" altLang="pl-PL" sz="2400" baseline="30000" smtClean="0"/>
              <a:t>n</a:t>
            </a:r>
          </a:p>
        </p:txBody>
      </p:sp>
    </p:spTree>
    <p:extLst>
      <p:ext uri="{BB962C8B-B14F-4D97-AF65-F5344CB8AC3E}">
        <p14:creationId xmlns:p14="http://schemas.microsoft.com/office/powerpoint/2010/main" val="3998124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AF251F6-EA5E-4D01-9D3C-9D6EEC937C7B}" type="slidenum">
              <a:rPr lang="pl-PL" altLang="pl-PL" smtClean="0"/>
              <a:pPr eaLnBrk="1" hangingPunct="1"/>
              <a:t>48</a:t>
            </a:fld>
            <a:endParaRPr lang="pl-PL" altLang="pl-PL" smtClean="0"/>
          </a:p>
        </p:txBody>
      </p:sp>
      <p:sp>
        <p:nvSpPr>
          <p:cNvPr id="13315" name="Rectangle 2"/>
          <p:cNvSpPr>
            <a:spLocks noGrp="1" noChangeArrowheads="1"/>
          </p:cNvSpPr>
          <p:nvPr>
            <p:ph type="title"/>
          </p:nvPr>
        </p:nvSpPr>
        <p:spPr>
          <a:xfrm>
            <a:off x="533400" y="0"/>
            <a:ext cx="7793038" cy="1462088"/>
          </a:xfrm>
        </p:spPr>
        <p:txBody>
          <a:bodyPr/>
          <a:lstStyle/>
          <a:p>
            <a:pPr eaLnBrk="1" hangingPunct="1"/>
            <a:r>
              <a:rPr lang="pl-PL" altLang="pl-PL" sz="4000" smtClean="0"/>
              <a:t>Wycena CCRS </a:t>
            </a:r>
            <a:br>
              <a:rPr lang="pl-PL" altLang="pl-PL" sz="4000" smtClean="0"/>
            </a:br>
            <a:r>
              <a:rPr lang="pl-PL" altLang="pl-PL" sz="3600" smtClean="0"/>
              <a:t>(Cross-Currency Rate Swap)</a:t>
            </a:r>
          </a:p>
        </p:txBody>
      </p:sp>
      <p:sp>
        <p:nvSpPr>
          <p:cNvPr id="13316" name="Rectangle 3"/>
          <p:cNvSpPr>
            <a:spLocks noGrp="1" noChangeArrowheads="1"/>
          </p:cNvSpPr>
          <p:nvPr>
            <p:ph type="body" idx="1"/>
          </p:nvPr>
        </p:nvSpPr>
        <p:spPr/>
        <p:txBody>
          <a:bodyPr/>
          <a:lstStyle/>
          <a:p>
            <a:pPr eaLnBrk="1" hangingPunct="1">
              <a:lnSpc>
                <a:spcPct val="80000"/>
              </a:lnSpc>
            </a:pPr>
            <a:r>
              <a:rPr lang="pl-PL" altLang="pl-PL" sz="2800" smtClean="0"/>
              <a:t>Inwestujący na w daną walutę powinien otrzymać taką samą jednoroczną stopę zwrotu, niezależnie, który z następujących wariantów przyjmie:</a:t>
            </a:r>
          </a:p>
          <a:p>
            <a:pPr eaLnBrk="1" hangingPunct="1">
              <a:lnSpc>
                <a:spcPct val="80000"/>
              </a:lnSpc>
              <a:buFont typeface="Wingdings" pitchFamily="2" charset="2"/>
              <a:buNone/>
            </a:pPr>
            <a:r>
              <a:rPr lang="pl-PL" altLang="pl-PL" sz="2800" smtClean="0"/>
              <a:t>		- dokona serii transakcji, a wiec: zacznie od dziś półroczną inwestycją po stopie bez ryzyka,  następnie za uzyskane środki, po 6 miesiącach, kupi walutę (po obecnej cenie 6-miesiecznego forwardu walutowego) i sprzeda ją na koniec roku po aktualnej cenie rocznego forwardu walutowego </a:t>
            </a:r>
          </a:p>
          <a:p>
            <a:pPr eaLnBrk="1" hangingPunct="1">
              <a:lnSpc>
                <a:spcPct val="80000"/>
              </a:lnSpc>
              <a:buFont typeface="Wingdings" pitchFamily="2" charset="2"/>
              <a:buNone/>
            </a:pPr>
            <a:r>
              <a:rPr lang="pl-PL" altLang="pl-PL" sz="2800" smtClean="0"/>
              <a:t>		-kupi walutę teraz, sprzeda za rok</a:t>
            </a:r>
          </a:p>
        </p:txBody>
      </p:sp>
      <p:pic>
        <p:nvPicPr>
          <p:cNvPr id="13317" name="Picture 5" descr="http://www.inteliclear.com/images/multi-currency.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76200"/>
            <a:ext cx="26638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6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F4B6235-A247-4643-8915-2C748A6562B5}" type="slidenum">
              <a:rPr lang="pl-PL" altLang="pl-PL" smtClean="0"/>
              <a:pPr eaLnBrk="1" hangingPunct="1"/>
              <a:t>49</a:t>
            </a:fld>
            <a:endParaRPr lang="pl-PL" altLang="pl-PL" smtClean="0"/>
          </a:p>
        </p:txBody>
      </p:sp>
      <p:sp>
        <p:nvSpPr>
          <p:cNvPr id="14339" name="Rectangle 2"/>
          <p:cNvSpPr>
            <a:spLocks noGrp="1" noChangeArrowheads="1"/>
          </p:cNvSpPr>
          <p:nvPr>
            <p:ph type="title"/>
          </p:nvPr>
        </p:nvSpPr>
        <p:spPr/>
        <p:txBody>
          <a:bodyPr/>
          <a:lstStyle/>
          <a:p>
            <a:pPr eaLnBrk="1" hangingPunct="1"/>
            <a:r>
              <a:rPr lang="pl-PL" altLang="pl-PL" smtClean="0"/>
              <a:t>Wycena CCRS</a:t>
            </a:r>
          </a:p>
        </p:txBody>
      </p:sp>
      <p:sp>
        <p:nvSpPr>
          <p:cNvPr id="14340" name="Rectangle 3"/>
          <p:cNvSpPr>
            <a:spLocks noGrp="1" noChangeArrowheads="1"/>
          </p:cNvSpPr>
          <p:nvPr>
            <p:ph type="body" sz="half" idx="1"/>
          </p:nvPr>
        </p:nvSpPr>
        <p:spPr>
          <a:xfrm>
            <a:off x="609600" y="1981200"/>
            <a:ext cx="7354888" cy="4114800"/>
          </a:xfrm>
        </p:spPr>
        <p:txBody>
          <a:bodyPr/>
          <a:lstStyle/>
          <a:p>
            <a:pPr eaLnBrk="1" hangingPunct="1">
              <a:lnSpc>
                <a:spcPct val="90000"/>
              </a:lnSpc>
            </a:pPr>
            <a:r>
              <a:rPr lang="pl-PL" altLang="pl-PL" sz="2400" smtClean="0"/>
              <a:t>Musi zajść następująca rowność</a:t>
            </a:r>
          </a:p>
          <a:p>
            <a:pPr eaLnBrk="1" hangingPunct="1">
              <a:lnSpc>
                <a:spcPct val="90000"/>
              </a:lnSpc>
            </a:pPr>
            <a:endParaRPr lang="pl-PL" altLang="pl-PL" sz="2400" smtClean="0"/>
          </a:p>
          <a:p>
            <a:pPr eaLnBrk="1" hangingPunct="1">
              <a:lnSpc>
                <a:spcPct val="90000"/>
              </a:lnSpc>
            </a:pPr>
            <a:endParaRPr lang="pl-PL" altLang="pl-PL" sz="2400" smtClean="0"/>
          </a:p>
          <a:p>
            <a:pPr eaLnBrk="1" hangingPunct="1">
              <a:lnSpc>
                <a:spcPct val="90000"/>
              </a:lnSpc>
            </a:pPr>
            <a:endParaRPr lang="pl-PL" altLang="pl-PL" sz="2400" smtClean="0"/>
          </a:p>
          <a:p>
            <a:pPr eaLnBrk="1" hangingPunct="1">
              <a:lnSpc>
                <a:spcPct val="90000"/>
              </a:lnSpc>
            </a:pPr>
            <a:endParaRPr lang="pl-PL" altLang="pl-PL" sz="2400" smtClean="0"/>
          </a:p>
          <a:p>
            <a:pPr eaLnBrk="1" hangingPunct="1">
              <a:lnSpc>
                <a:spcPct val="90000"/>
              </a:lnSpc>
            </a:pPr>
            <a:r>
              <a:rPr lang="pl-PL" altLang="pl-PL" sz="2400" smtClean="0"/>
              <a:t>Gdzie F6, F12 – półroczny i roczny forward walutowy, f1 = FRA6</a:t>
            </a:r>
            <a:r>
              <a:rPr lang="pl-PL" altLang="pl-PL" sz="2400" smtClean="0">
                <a:sym typeface="Symbol" pitchFamily="18" charset="2"/>
              </a:rPr>
              <a:t></a:t>
            </a:r>
            <a:r>
              <a:rPr lang="pl-PL" altLang="pl-PL" sz="2400" smtClean="0"/>
              <a:t>12, s1 – IRS jednoroczny</a:t>
            </a:r>
          </a:p>
          <a:p>
            <a:pPr eaLnBrk="1" hangingPunct="1">
              <a:lnSpc>
                <a:spcPct val="90000"/>
              </a:lnSpc>
            </a:pPr>
            <a:r>
              <a:rPr lang="pl-PL" altLang="pl-PL" sz="2800" smtClean="0"/>
              <a:t>Dla dwu lat będziemy mieli analogiczny wybór, tj. kupić forward lub inwestować w walutę  po stałej stopie (swap).</a:t>
            </a:r>
          </a:p>
        </p:txBody>
      </p:sp>
      <p:sp>
        <p:nvSpPr>
          <p:cNvPr id="143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14342" name="Text Box 7"/>
          <p:cNvSpPr txBox="1">
            <a:spLocks noChangeArrowheads="1"/>
          </p:cNvSpPr>
          <p:nvPr/>
        </p:nvSpPr>
        <p:spPr bwMode="auto">
          <a:xfrm>
            <a:off x="468313" y="3357563"/>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2400">
                <a:latin typeface="Arial" charset="0"/>
              </a:rPr>
              <a:t>	</a:t>
            </a:r>
          </a:p>
        </p:txBody>
      </p:sp>
      <p:sp>
        <p:nvSpPr>
          <p:cNvPr id="1434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1434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14345" name="Object 12"/>
          <p:cNvGraphicFramePr>
            <a:graphicFrameLocks noGrp="1" noChangeAspect="1"/>
          </p:cNvGraphicFramePr>
          <p:nvPr>
            <p:ph sz="half" idx="2"/>
          </p:nvPr>
        </p:nvGraphicFramePr>
        <p:xfrm>
          <a:off x="1871663" y="2828925"/>
          <a:ext cx="5781675" cy="981075"/>
        </p:xfrm>
        <a:graphic>
          <a:graphicData uri="http://schemas.openxmlformats.org/presentationml/2006/ole">
            <mc:AlternateContent xmlns:mc="http://schemas.openxmlformats.org/markup-compatibility/2006">
              <mc:Choice xmlns:v="urn:schemas-microsoft-com:vml" Requires="v">
                <p:oleObj spid="_x0000_s5130" name="Równanie" r:id="rId3" imgW="1739900" imgH="457200" progId="Equation.3">
                  <p:embed/>
                </p:oleObj>
              </mc:Choice>
              <mc:Fallback>
                <p:oleObj name="Równanie" r:id="rId3" imgW="1739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2828925"/>
                        <a:ext cx="578167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6" name="Picture 15" descr="http://promotingbrilliance.com/uploaded_images/currency-signs-money-flare-thumb2855772-77995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21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Funkcje instrumentów pochodnych</a:t>
            </a:r>
            <a:endParaRPr lang="pl-PL" dirty="0"/>
          </a:p>
        </p:txBody>
      </p:sp>
      <p:sp>
        <p:nvSpPr>
          <p:cNvPr id="3" name="Symbol zastępczy zawartości 2"/>
          <p:cNvSpPr>
            <a:spLocks noGrp="1"/>
          </p:cNvSpPr>
          <p:nvPr>
            <p:ph idx="1"/>
          </p:nvPr>
        </p:nvSpPr>
        <p:spPr/>
        <p:txBody>
          <a:bodyPr/>
          <a:lstStyle/>
          <a:p>
            <a:r>
              <a:rPr lang="pl-PL" dirty="0" smtClean="0"/>
              <a:t>Zarzadzanie ryzykiem portfela (</a:t>
            </a:r>
            <a:r>
              <a:rPr lang="pl-PL" altLang="pl-PL" dirty="0" smtClean="0"/>
              <a:t>tworzenie takiego portfela papierów wartościowych, który odpowiada skłonności do ryzyka właściciela)</a:t>
            </a:r>
          </a:p>
          <a:p>
            <a:r>
              <a:rPr lang="pl-PL" altLang="pl-PL" dirty="0" smtClean="0"/>
              <a:t>Zabezpieczania pozycji na rynku kasowym</a:t>
            </a:r>
          </a:p>
          <a:p>
            <a:r>
              <a:rPr lang="pl-PL" altLang="pl-PL" dirty="0" smtClean="0"/>
              <a:t>Spekulacja</a:t>
            </a:r>
          </a:p>
          <a:p>
            <a:endParaRPr lang="pl-PL" altLang="pl-PL" dirty="0" smtClean="0"/>
          </a:p>
        </p:txBody>
      </p:sp>
      <p:sp>
        <p:nvSpPr>
          <p:cNvPr id="4" name="Symbol zastępczy numeru slajdu 3"/>
          <p:cNvSpPr>
            <a:spLocks noGrp="1"/>
          </p:cNvSpPr>
          <p:nvPr>
            <p:ph type="sldNum" sz="quarter" idx="12"/>
          </p:nvPr>
        </p:nvSpPr>
        <p:spPr/>
        <p:txBody>
          <a:bodyPr/>
          <a:lstStyle/>
          <a:p>
            <a:fld id="{B83C18C7-4C2D-4446-89E5-9ED065281CE0}" type="slidenum">
              <a:rPr lang="pl-PL" smtClean="0"/>
              <a:t>5</a:t>
            </a:fld>
            <a:endParaRPr lang="pl-PL"/>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4474096"/>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053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5E8A580-889A-4A35-801F-812C8BC04F8E}" type="slidenum">
              <a:rPr lang="pl-PL" altLang="pl-PL" smtClean="0"/>
              <a:pPr eaLnBrk="1" hangingPunct="1"/>
              <a:t>50</a:t>
            </a:fld>
            <a:endParaRPr lang="pl-PL" altLang="pl-PL" smtClean="0"/>
          </a:p>
        </p:txBody>
      </p:sp>
      <p:sp>
        <p:nvSpPr>
          <p:cNvPr id="15363" name="Rectangle 5"/>
          <p:cNvSpPr>
            <a:spLocks noGrp="1" noChangeArrowheads="1"/>
          </p:cNvSpPr>
          <p:nvPr>
            <p:ph type="title"/>
          </p:nvPr>
        </p:nvSpPr>
        <p:spPr>
          <a:xfrm>
            <a:off x="468313" y="0"/>
            <a:ext cx="8229600" cy="1143000"/>
          </a:xfrm>
        </p:spPr>
        <p:txBody>
          <a:bodyPr/>
          <a:lstStyle/>
          <a:p>
            <a:pPr eaLnBrk="1" hangingPunct="1"/>
            <a:r>
              <a:rPr lang="pl-PL" altLang="pl-PL" smtClean="0"/>
              <a:t>Wycena CCRS cd.</a:t>
            </a:r>
          </a:p>
        </p:txBody>
      </p:sp>
      <p:sp>
        <p:nvSpPr>
          <p:cNvPr id="15364" name="Rectangle 3"/>
          <p:cNvSpPr>
            <a:spLocks noGrp="1" noChangeArrowheads="1"/>
          </p:cNvSpPr>
          <p:nvPr>
            <p:ph type="body" sz="half" idx="1"/>
          </p:nvPr>
        </p:nvSpPr>
        <p:spPr>
          <a:xfrm>
            <a:off x="323850" y="1844675"/>
            <a:ext cx="8218488" cy="4525963"/>
          </a:xfrm>
        </p:spPr>
        <p:txBody>
          <a:bodyPr/>
          <a:lstStyle/>
          <a:p>
            <a:pPr eaLnBrk="1" hangingPunct="1">
              <a:lnSpc>
                <a:spcPct val="90000"/>
              </a:lnSpc>
            </a:pPr>
            <a:r>
              <a:rPr lang="pl-PL" altLang="pl-PL" sz="2400" smtClean="0"/>
              <a:t>Można przyjąć, że inwestujemy na rok po stałej stopie. Tą stałą stopą jest obecnie IRS jednoroczny. Następnie kupujemy półroczny forward, a w kolejnym kroku – walutę na ostatnie pół roku całego dwuletniego okresu</a:t>
            </a:r>
          </a:p>
          <a:p>
            <a:pPr eaLnBrk="1" hangingPunct="1">
              <a:lnSpc>
                <a:spcPct val="90000"/>
              </a:lnSpc>
            </a:pPr>
            <a:endParaRPr lang="pl-PL" altLang="pl-PL" sz="2400" smtClean="0"/>
          </a:p>
          <a:p>
            <a:pPr eaLnBrk="1" hangingPunct="1">
              <a:lnSpc>
                <a:spcPct val="90000"/>
              </a:lnSpc>
            </a:pPr>
            <a:endParaRPr lang="pl-PL" altLang="pl-PL" sz="2400" smtClean="0"/>
          </a:p>
          <a:p>
            <a:pPr eaLnBrk="1" hangingPunct="1">
              <a:lnSpc>
                <a:spcPct val="90000"/>
              </a:lnSpc>
            </a:pPr>
            <a:r>
              <a:rPr lang="pl-PL" altLang="pl-PL" sz="2400" smtClean="0"/>
              <a:t>gdzie F</a:t>
            </a:r>
            <a:r>
              <a:rPr lang="pl-PL" altLang="pl-PL" sz="2400" baseline="-25000" smtClean="0"/>
              <a:t>18</a:t>
            </a:r>
            <a:r>
              <a:rPr lang="pl-PL" altLang="pl-PL" sz="2400" smtClean="0"/>
              <a:t>, F</a:t>
            </a:r>
            <a:r>
              <a:rPr lang="pl-PL" altLang="pl-PL" sz="2400" baseline="-25000" smtClean="0"/>
              <a:t>24</a:t>
            </a:r>
            <a:r>
              <a:rPr lang="pl-PL" altLang="pl-PL" sz="2400" smtClean="0"/>
              <a:t> – półtoraroczny i dwuletni forward walutowy, f</a:t>
            </a:r>
            <a:r>
              <a:rPr lang="pl-PL" altLang="pl-PL" sz="2400" baseline="-25000" smtClean="0"/>
              <a:t>2</a:t>
            </a:r>
            <a:r>
              <a:rPr lang="pl-PL" altLang="pl-PL" sz="2400" smtClean="0"/>
              <a:t> f</a:t>
            </a:r>
            <a:r>
              <a:rPr lang="pl-PL" altLang="pl-PL" sz="2400" baseline="-25000" smtClean="0"/>
              <a:t>2</a:t>
            </a:r>
            <a:r>
              <a:rPr lang="pl-PL" altLang="pl-PL" sz="2400" smtClean="0"/>
              <a:t>’ odpowiednio: FRA12</a:t>
            </a:r>
            <a:r>
              <a:rPr lang="pl-PL" altLang="pl-PL" sz="2400" smtClean="0">
                <a:sym typeface="Symbol" pitchFamily="18" charset="2"/>
              </a:rPr>
              <a:t></a:t>
            </a:r>
            <a:r>
              <a:rPr lang="pl-PL" altLang="pl-PL" sz="2400" smtClean="0"/>
              <a:t>18, FRA18</a:t>
            </a:r>
            <a:r>
              <a:rPr lang="pl-PL" altLang="pl-PL" sz="2400" smtClean="0">
                <a:sym typeface="Symbol" pitchFamily="18" charset="2"/>
              </a:rPr>
              <a:t></a:t>
            </a:r>
            <a:r>
              <a:rPr lang="pl-PL" altLang="pl-PL" sz="2400" smtClean="0"/>
              <a:t>24, s</a:t>
            </a:r>
            <a:r>
              <a:rPr lang="pl-PL" altLang="pl-PL" sz="2400" baseline="-25000" smtClean="0"/>
              <a:t>2</a:t>
            </a:r>
            <a:r>
              <a:rPr lang="pl-PL" altLang="pl-PL" sz="2400" smtClean="0"/>
              <a:t> – IRS dwuletni. </a:t>
            </a:r>
          </a:p>
          <a:p>
            <a:pPr eaLnBrk="1" hangingPunct="1">
              <a:lnSpc>
                <a:spcPct val="90000"/>
              </a:lnSpc>
            </a:pPr>
            <a:r>
              <a:rPr lang="pl-PL" altLang="pl-PL" sz="2400" smtClean="0"/>
              <a:t>Kontynuując tę metode, 3-letni swap ma postać:</a:t>
            </a:r>
          </a:p>
          <a:p>
            <a:pPr eaLnBrk="1" hangingPunct="1">
              <a:lnSpc>
                <a:spcPct val="90000"/>
              </a:lnSpc>
            </a:pPr>
            <a:endParaRPr lang="pl-PL" altLang="pl-PL" sz="2400" smtClean="0"/>
          </a:p>
          <a:p>
            <a:pPr eaLnBrk="1" hangingPunct="1">
              <a:lnSpc>
                <a:spcPct val="90000"/>
              </a:lnSpc>
            </a:pPr>
            <a:endParaRPr lang="pl-PL" altLang="pl-PL" sz="2400" smtClean="0"/>
          </a:p>
          <a:p>
            <a:pPr eaLnBrk="1" hangingPunct="1">
              <a:lnSpc>
                <a:spcPct val="90000"/>
              </a:lnSpc>
            </a:pPr>
            <a:endParaRPr lang="pl-PL" altLang="pl-PL" sz="2400" smtClean="0"/>
          </a:p>
          <a:p>
            <a:pPr lvl="4" eaLnBrk="1" hangingPunct="1">
              <a:lnSpc>
                <a:spcPct val="90000"/>
              </a:lnSpc>
            </a:pPr>
            <a:endParaRPr lang="pl-PL" altLang="pl-PL" sz="1600" smtClean="0"/>
          </a:p>
        </p:txBody>
      </p:sp>
      <p:graphicFrame>
        <p:nvGraphicFramePr>
          <p:cNvPr id="15365" name="Object 4"/>
          <p:cNvGraphicFramePr>
            <a:graphicFrameLocks noGrp="1" noChangeAspect="1"/>
          </p:cNvGraphicFramePr>
          <p:nvPr>
            <p:ph sz="half" idx="2"/>
          </p:nvPr>
        </p:nvGraphicFramePr>
        <p:xfrm>
          <a:off x="1547813" y="3213100"/>
          <a:ext cx="5645150" cy="784225"/>
        </p:xfrm>
        <a:graphic>
          <a:graphicData uri="http://schemas.openxmlformats.org/presentationml/2006/ole">
            <mc:AlternateContent xmlns:mc="http://schemas.openxmlformats.org/markup-compatibility/2006">
              <mc:Choice xmlns:v="urn:schemas-microsoft-com:vml" Requires="v">
                <p:oleObj spid="_x0000_s6162" name="Równanie" r:id="rId3" imgW="2501900" imgH="508000" progId="Equation.3">
                  <p:embed/>
                </p:oleObj>
              </mc:Choice>
              <mc:Fallback>
                <p:oleObj name="Równanie" r:id="rId3" imgW="25019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213100"/>
                        <a:ext cx="56451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15367" name="Object 7"/>
          <p:cNvGraphicFramePr>
            <a:graphicFrameLocks noChangeAspect="1"/>
          </p:cNvGraphicFramePr>
          <p:nvPr/>
        </p:nvGraphicFramePr>
        <p:xfrm>
          <a:off x="1476375" y="5589588"/>
          <a:ext cx="5761038" cy="1079500"/>
        </p:xfrm>
        <a:graphic>
          <a:graphicData uri="http://schemas.openxmlformats.org/presentationml/2006/ole">
            <mc:AlternateContent xmlns:mc="http://schemas.openxmlformats.org/markup-compatibility/2006">
              <mc:Choice xmlns:v="urn:schemas-microsoft-com:vml" Requires="v">
                <p:oleObj spid="_x0000_s6163" name="Równanie" r:id="rId5" imgW="2590800" imgH="508000" progId="Equation.3">
                  <p:embed/>
                </p:oleObj>
              </mc:Choice>
              <mc:Fallback>
                <p:oleObj name="Równanie" r:id="rId5" imgW="25908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5589588"/>
                        <a:ext cx="5761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Text Box 9"/>
          <p:cNvSpPr txBox="1">
            <a:spLocks noChangeArrowheads="1"/>
          </p:cNvSpPr>
          <p:nvPr/>
        </p:nvSpPr>
        <p:spPr bwMode="auto">
          <a:xfrm>
            <a:off x="7235825" y="6308725"/>
            <a:ext cx="95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a:latin typeface="Arial" charset="0"/>
              </a:rPr>
              <a:t>Itd..</a:t>
            </a:r>
          </a:p>
        </p:txBody>
      </p:sp>
      <p:pic>
        <p:nvPicPr>
          <p:cNvPr id="15369" name="Picture 11" descr="http://asset0.helium.com/uploaded_images/4/0/7/3/1/7/136374.jpe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075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EBA4431-DA37-4931-809A-56D49BED829F}" type="slidenum">
              <a:rPr lang="pl-PL" altLang="pl-PL" smtClean="0"/>
              <a:pPr eaLnBrk="1" hangingPunct="1"/>
              <a:t>51</a:t>
            </a:fld>
            <a:endParaRPr lang="pl-PL" altLang="pl-PL" smtClean="0"/>
          </a:p>
        </p:txBody>
      </p:sp>
      <p:sp>
        <p:nvSpPr>
          <p:cNvPr id="16387" name="Rectangle 2"/>
          <p:cNvSpPr>
            <a:spLocks noGrp="1" noChangeArrowheads="1"/>
          </p:cNvSpPr>
          <p:nvPr>
            <p:ph type="title"/>
          </p:nvPr>
        </p:nvSpPr>
        <p:spPr/>
        <p:txBody>
          <a:bodyPr/>
          <a:lstStyle/>
          <a:p>
            <a:pPr eaLnBrk="1" hangingPunct="1"/>
            <a:r>
              <a:rPr lang="pl-PL" altLang="pl-PL" smtClean="0"/>
              <a:t>Krzywa swapowa</a:t>
            </a:r>
          </a:p>
        </p:txBody>
      </p:sp>
      <p:sp>
        <p:nvSpPr>
          <p:cNvPr id="16388" name="Rectangle 3"/>
          <p:cNvSpPr>
            <a:spLocks noGrp="1" noChangeArrowheads="1"/>
          </p:cNvSpPr>
          <p:nvPr>
            <p:ph type="body" idx="1"/>
          </p:nvPr>
        </p:nvSpPr>
        <p:spPr/>
        <p:txBody>
          <a:bodyPr/>
          <a:lstStyle/>
          <a:p>
            <a:pPr eaLnBrk="1" hangingPunct="1"/>
            <a:endParaRPr lang="pl-PL" altLang="pl-PL" smtClean="0"/>
          </a:p>
        </p:txBody>
      </p:sp>
      <p:sp>
        <p:nvSpPr>
          <p:cNvPr id="1638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16390" name="Object 4"/>
          <p:cNvGraphicFramePr>
            <a:graphicFrameLocks noChangeAspect="1"/>
          </p:cNvGraphicFramePr>
          <p:nvPr/>
        </p:nvGraphicFramePr>
        <p:xfrm>
          <a:off x="611188" y="1557338"/>
          <a:ext cx="7993062" cy="4392612"/>
        </p:xfrm>
        <a:graphic>
          <a:graphicData uri="http://schemas.openxmlformats.org/presentationml/2006/ole">
            <mc:AlternateContent xmlns:mc="http://schemas.openxmlformats.org/markup-compatibility/2006">
              <mc:Choice xmlns:v="urn:schemas-microsoft-com:vml" Requires="v">
                <p:oleObj spid="_x0000_s7178" name="Wykres" r:id="rId3" imgW="4686300" imgH="2724302" progId="Excel.Chart.8">
                  <p:embed/>
                </p:oleObj>
              </mc:Choice>
              <mc:Fallback>
                <p:oleObj name="Wykres" r:id="rId3" imgW="4686300" imgH="27243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557338"/>
                        <a:ext cx="799306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717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BB543B2-2D42-4885-8AFA-E464D338E443}" type="slidenum">
              <a:rPr lang="pl-PL" altLang="pl-PL" smtClean="0"/>
              <a:pPr eaLnBrk="1" hangingPunct="1"/>
              <a:t>52</a:t>
            </a:fld>
            <a:endParaRPr lang="pl-PL" altLang="pl-PL" smtClean="0"/>
          </a:p>
        </p:txBody>
      </p:sp>
      <p:sp>
        <p:nvSpPr>
          <p:cNvPr id="17411" name="Rectangle 2"/>
          <p:cNvSpPr>
            <a:spLocks noGrp="1" noChangeArrowheads="1"/>
          </p:cNvSpPr>
          <p:nvPr>
            <p:ph type="title"/>
          </p:nvPr>
        </p:nvSpPr>
        <p:spPr/>
        <p:txBody>
          <a:bodyPr/>
          <a:lstStyle/>
          <a:p>
            <a:pPr eaLnBrk="1" hangingPunct="1"/>
            <a:r>
              <a:rPr lang="pl-PL" altLang="pl-PL" smtClean="0"/>
              <a:t>Futures a swap</a:t>
            </a:r>
          </a:p>
        </p:txBody>
      </p:sp>
      <p:graphicFrame>
        <p:nvGraphicFramePr>
          <p:cNvPr id="17412" name="Object 4"/>
          <p:cNvGraphicFramePr>
            <a:graphicFrameLocks noGrp="1" noChangeAspect="1"/>
          </p:cNvGraphicFramePr>
          <p:nvPr>
            <p:ph idx="1"/>
          </p:nvPr>
        </p:nvGraphicFramePr>
        <p:xfrm>
          <a:off x="684213" y="1557338"/>
          <a:ext cx="7775575" cy="3887787"/>
        </p:xfrm>
        <a:graphic>
          <a:graphicData uri="http://schemas.openxmlformats.org/presentationml/2006/ole">
            <mc:AlternateContent xmlns:mc="http://schemas.openxmlformats.org/markup-compatibility/2006">
              <mc:Choice xmlns:v="urn:schemas-microsoft-com:vml" Requires="v">
                <p:oleObj spid="_x0000_s8202" name="Arkusz" r:id="rId3" imgW="3981602" imgH="2276551" progId="Excel.Sheet.8">
                  <p:embed/>
                </p:oleObj>
              </mc:Choice>
              <mc:Fallback>
                <p:oleObj name="Arkusz" r:id="rId3" imgW="3981602" imgH="227655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7775575"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6"/>
          <p:cNvSpPr txBox="1">
            <a:spLocks noChangeArrowheads="1"/>
          </p:cNvSpPr>
          <p:nvPr/>
        </p:nvSpPr>
        <p:spPr bwMode="auto">
          <a:xfrm>
            <a:off x="1187450" y="5805488"/>
            <a:ext cx="7129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latin typeface="Arial" charset="0"/>
              </a:rPr>
              <a:t>Ceny futures i kupony IRS względem okresu zapadalności (punkty bazowe ponad LIBOR </a:t>
            </a:r>
          </a:p>
        </p:txBody>
      </p:sp>
    </p:spTree>
    <p:extLst>
      <p:ext uri="{BB962C8B-B14F-4D97-AF65-F5344CB8AC3E}">
        <p14:creationId xmlns:p14="http://schemas.microsoft.com/office/powerpoint/2010/main" val="4038016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586A7CA-CA64-4BFD-8134-EE72AB2DC823}" type="slidenum">
              <a:rPr lang="pl-PL" altLang="pl-PL" smtClean="0"/>
              <a:pPr eaLnBrk="1" hangingPunct="1"/>
              <a:t>53</a:t>
            </a:fld>
            <a:endParaRPr lang="pl-PL" altLang="pl-PL" smtClean="0"/>
          </a:p>
        </p:txBody>
      </p:sp>
      <p:sp>
        <p:nvSpPr>
          <p:cNvPr id="18435" name="Rectangle 2"/>
          <p:cNvSpPr>
            <a:spLocks noGrp="1" noChangeArrowheads="1"/>
          </p:cNvSpPr>
          <p:nvPr>
            <p:ph type="title"/>
          </p:nvPr>
        </p:nvSpPr>
        <p:spPr/>
        <p:txBody>
          <a:bodyPr/>
          <a:lstStyle/>
          <a:p>
            <a:pPr eaLnBrk="1" hangingPunct="1"/>
            <a:r>
              <a:rPr lang="pl-PL" altLang="pl-PL" smtClean="0"/>
              <a:t>Swapy kredytowe</a:t>
            </a:r>
          </a:p>
        </p:txBody>
      </p:sp>
      <p:sp>
        <p:nvSpPr>
          <p:cNvPr id="18436" name="Rectangle 3"/>
          <p:cNvSpPr>
            <a:spLocks noGrp="1" noChangeArrowheads="1"/>
          </p:cNvSpPr>
          <p:nvPr>
            <p:ph type="body" idx="1"/>
          </p:nvPr>
        </p:nvSpPr>
        <p:spPr/>
        <p:txBody>
          <a:bodyPr/>
          <a:lstStyle/>
          <a:p>
            <a:pPr marL="609600" indent="-609600" eaLnBrk="1" hangingPunct="1">
              <a:lnSpc>
                <a:spcPct val="80000"/>
              </a:lnSpc>
            </a:pPr>
            <a:r>
              <a:rPr lang="pl-PL" altLang="pl-PL" sz="2400" smtClean="0"/>
              <a:t>Swapy kredytowe. Stosuje się je dla zabezpieczenia przed ryzykiem kredytowym  (tj. opóźnionym lub niepełnym zrwotem wierzytelności). Najczęściej potykanie to:</a:t>
            </a:r>
          </a:p>
          <a:p>
            <a:pPr marL="609600" indent="-609600" eaLnBrk="1" hangingPunct="1">
              <a:lnSpc>
                <a:spcPct val="80000"/>
              </a:lnSpc>
            </a:pPr>
            <a:r>
              <a:rPr lang="pl-PL" altLang="pl-PL" sz="2400" smtClean="0"/>
              <a:t>Credit Default Swap – gdy jedna ze stron, zwana sprzedawcą zabezpieczenia (ang. protection seller) otrzymuje pewną prowizje od wartości kredytu. W zamian zobowiązuje się, że w razie powstania zdefiniowanego w kontrakcie zdarzenia kredytowego (</a:t>
            </a:r>
            <a:r>
              <a:rPr lang="pl-PL" altLang="pl-PL" sz="2400" i="1" smtClean="0"/>
              <a:t>credit event</a:t>
            </a:r>
            <a:r>
              <a:rPr lang="pl-PL" altLang="pl-PL" sz="2400" smtClean="0"/>
              <a:t>), (np. bankructwo kredytobiorcy), zrekompensuje drugiej stronie transakcji, tj. kupującemu zabezpieczenie (</a:t>
            </a:r>
            <a:r>
              <a:rPr lang="pl-PL" altLang="pl-PL" sz="2400" i="1" smtClean="0"/>
              <a:t>protection buyer</a:t>
            </a:r>
            <a:r>
              <a:rPr lang="pl-PL" altLang="pl-PL" sz="2400" smtClean="0"/>
              <a:t>) powstałe  straty. Sposób i terminy ich pokrycia  są określone w umowie swap’owej</a:t>
            </a:r>
          </a:p>
        </p:txBody>
      </p:sp>
      <p:pic>
        <p:nvPicPr>
          <p:cNvPr id="18437" name="Picture 5" descr="http://i406.photobucket.com/albums/pp146/hilaryhagerman/041022_VoteSw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76200"/>
            <a:ext cx="25908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479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AB663D8-A39D-4EB0-B5A6-A9F138409E5B}" type="slidenum">
              <a:rPr lang="pl-PL" altLang="pl-PL" smtClean="0"/>
              <a:pPr eaLnBrk="1" hangingPunct="1"/>
              <a:t>54</a:t>
            </a:fld>
            <a:endParaRPr lang="pl-PL" altLang="pl-PL" smtClean="0"/>
          </a:p>
        </p:txBody>
      </p:sp>
      <p:sp>
        <p:nvSpPr>
          <p:cNvPr id="19459" name="Rectangle 2"/>
          <p:cNvSpPr>
            <a:spLocks noGrp="1" noChangeArrowheads="1"/>
          </p:cNvSpPr>
          <p:nvPr>
            <p:ph type="title"/>
          </p:nvPr>
        </p:nvSpPr>
        <p:spPr/>
        <p:txBody>
          <a:bodyPr/>
          <a:lstStyle/>
          <a:p>
            <a:pPr eaLnBrk="1" hangingPunct="1"/>
            <a:r>
              <a:rPr lang="pl-PL" altLang="pl-PL" dirty="0" err="1" smtClean="0"/>
              <a:t>Swapy</a:t>
            </a:r>
            <a:r>
              <a:rPr lang="pl-PL" altLang="pl-PL" dirty="0" smtClean="0"/>
              <a:t> kredytowe cd.</a:t>
            </a:r>
          </a:p>
        </p:txBody>
      </p:sp>
      <p:sp>
        <p:nvSpPr>
          <p:cNvPr id="19460" name="Rectangle 3"/>
          <p:cNvSpPr>
            <a:spLocks noGrp="1" noChangeArrowheads="1"/>
          </p:cNvSpPr>
          <p:nvPr>
            <p:ph type="body" idx="1"/>
          </p:nvPr>
        </p:nvSpPr>
        <p:spPr>
          <a:xfrm>
            <a:off x="323528" y="3356992"/>
            <a:ext cx="8229600" cy="2940571"/>
          </a:xfrm>
        </p:spPr>
        <p:txBody>
          <a:bodyPr/>
          <a:lstStyle/>
          <a:p>
            <a:pPr eaLnBrk="1" hangingPunct="1">
              <a:lnSpc>
                <a:spcPct val="80000"/>
              </a:lnSpc>
            </a:pPr>
            <a:r>
              <a:rPr lang="pl-PL" altLang="pl-PL" sz="2400" dirty="0" smtClean="0"/>
              <a:t>Total Return </a:t>
            </a:r>
            <a:r>
              <a:rPr lang="pl-PL" altLang="pl-PL" sz="2400" dirty="0" err="1" smtClean="0"/>
              <a:t>Swap</a:t>
            </a:r>
            <a:r>
              <a:rPr lang="pl-PL" altLang="pl-PL" sz="2400" dirty="0" smtClean="0"/>
              <a:t> jest transakcją, w której jedna ze stron, kupujący zabezpieczenie, przekazuje tzw. całkowity zwrot (ang. </a:t>
            </a:r>
            <a:r>
              <a:rPr lang="pl-PL" altLang="pl-PL" sz="2400" dirty="0" err="1" smtClean="0"/>
              <a:t>total</a:t>
            </a:r>
            <a:r>
              <a:rPr lang="pl-PL" altLang="pl-PL" sz="2400" dirty="0" smtClean="0"/>
              <a:t> return) z danego aktywa obarczonego ryzykiem kredytowym (tzw. aktywo bazowe, </a:t>
            </a:r>
            <a:r>
              <a:rPr lang="pl-PL" altLang="pl-PL" sz="2400" i="1" dirty="0" err="1" smtClean="0"/>
              <a:t>underlying</a:t>
            </a:r>
            <a:r>
              <a:rPr lang="pl-PL" altLang="pl-PL" sz="2400" i="1" dirty="0" smtClean="0"/>
              <a:t> </a:t>
            </a:r>
            <a:r>
              <a:rPr lang="pl-PL" altLang="pl-PL" sz="2400" i="1" dirty="0" err="1" smtClean="0"/>
              <a:t>asset</a:t>
            </a:r>
            <a:r>
              <a:rPr lang="pl-PL" altLang="pl-PL" sz="2400" dirty="0" smtClean="0"/>
              <a:t>). W zamian za to sprzedający płaci kupującemu pewne odsetki, w wysokości opartej zazwyczaj na stopie procentowej z rynku międzybankowego (np. LIBOR) </a:t>
            </a:r>
          </a:p>
        </p:txBody>
      </p:sp>
      <p:pic>
        <p:nvPicPr>
          <p:cNvPr id="19461" name="Picture 4" descr="http://justmycupoftea.typepad.com/just_my_cup_of_tea/images/img_shopping_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268760"/>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463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D87DE4A-984A-4AC8-85CF-BEC2F533991F}" type="slidenum">
              <a:rPr lang="pl-PL" altLang="pl-PL" smtClean="0"/>
              <a:pPr eaLnBrk="1" hangingPunct="1"/>
              <a:t>55</a:t>
            </a:fld>
            <a:endParaRPr lang="pl-PL" altLang="pl-PL" smtClean="0"/>
          </a:p>
        </p:txBody>
      </p:sp>
      <p:sp>
        <p:nvSpPr>
          <p:cNvPr id="20483" name="Rectangle 2"/>
          <p:cNvSpPr>
            <a:spLocks noGrp="1" noChangeArrowheads="1"/>
          </p:cNvSpPr>
          <p:nvPr>
            <p:ph type="title"/>
          </p:nvPr>
        </p:nvSpPr>
        <p:spPr>
          <a:xfrm>
            <a:off x="381000" y="228600"/>
            <a:ext cx="7793038" cy="928688"/>
          </a:xfrm>
        </p:spPr>
        <p:txBody>
          <a:bodyPr/>
          <a:lstStyle/>
          <a:p>
            <a:pPr eaLnBrk="1" hangingPunct="1"/>
            <a:r>
              <a:rPr lang="pl-PL" altLang="pl-PL" smtClean="0"/>
              <a:t>Nieklasyczne typy swapów</a:t>
            </a:r>
          </a:p>
        </p:txBody>
      </p:sp>
      <p:pic>
        <p:nvPicPr>
          <p:cNvPr id="20484" name="Picture 5" descr="http://www.hypnoseausbildung.com/online-buch/outhous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75" y="76200"/>
            <a:ext cx="16224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a:spLocks noGrp="1" noChangeArrowheads="1"/>
          </p:cNvSpPr>
          <p:nvPr>
            <p:ph type="body" idx="1"/>
          </p:nvPr>
        </p:nvSpPr>
        <p:spPr>
          <a:xfrm>
            <a:off x="533400" y="2057400"/>
            <a:ext cx="7772400" cy="4114800"/>
          </a:xfrm>
        </p:spPr>
        <p:txBody>
          <a:bodyPr/>
          <a:lstStyle/>
          <a:p>
            <a:pPr eaLnBrk="1" hangingPunct="1">
              <a:lnSpc>
                <a:spcPct val="90000"/>
              </a:lnSpc>
            </a:pPr>
            <a:r>
              <a:rPr lang="pl-PL" altLang="pl-PL" sz="2400" smtClean="0"/>
              <a:t>Ze zmiennym </a:t>
            </a:r>
            <a:r>
              <a:rPr lang="pl-PL" altLang="pl-PL" sz="2400" i="1" smtClean="0"/>
              <a:t>notional capital (amortised s., accreting s., roller coaster s.)</a:t>
            </a:r>
            <a:r>
              <a:rPr lang="pl-PL" altLang="pl-PL" sz="2400" smtClean="0"/>
              <a:t>. Stosuje się wtedy, gdy cena wykazuje naturalną tendencję wzrostu lub spadku, np. amortyzowane aktywa (spadek cen) towary sezonowe (wzrost cen ze względu na przechowywanie. </a:t>
            </a:r>
          </a:p>
          <a:p>
            <a:pPr eaLnBrk="1" hangingPunct="1">
              <a:lnSpc>
                <a:spcPct val="90000"/>
              </a:lnSpc>
            </a:pPr>
            <a:r>
              <a:rPr lang="pl-PL" altLang="pl-PL" sz="2400" smtClean="0"/>
              <a:t>Obie strony płacą i otrzymują zmienną stopę. Stosuje się, gdy każda ze stron bazuje np. a innym indeksie (CAC, DAX)</a:t>
            </a:r>
          </a:p>
          <a:p>
            <a:pPr eaLnBrk="1" hangingPunct="1">
              <a:lnSpc>
                <a:spcPct val="90000"/>
              </a:lnSpc>
            </a:pPr>
            <a:r>
              <a:rPr lang="pl-PL" altLang="pl-PL" sz="2400" smtClean="0"/>
              <a:t>Z przesuniętym ustalaniem swap coupon (</a:t>
            </a:r>
            <a:r>
              <a:rPr lang="pl-PL" altLang="pl-PL" sz="2400" i="1" smtClean="0"/>
              <a:t>delayed rate setting s</a:t>
            </a:r>
            <a:r>
              <a:rPr lang="pl-PL" altLang="pl-PL" sz="2400" smtClean="0"/>
              <a:t>.). Ustala się dzień, w którym wartość określonego parametru rynkowego (ew. plus trochę bps) stanie się cuponem bazowym</a:t>
            </a:r>
          </a:p>
        </p:txBody>
      </p:sp>
    </p:spTree>
    <p:extLst>
      <p:ext uri="{BB962C8B-B14F-4D97-AF65-F5344CB8AC3E}">
        <p14:creationId xmlns:p14="http://schemas.microsoft.com/office/powerpoint/2010/main" val="2241700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a:xfrm>
            <a:off x="179512" y="260648"/>
            <a:ext cx="8229600" cy="1143000"/>
          </a:xfrm>
        </p:spPr>
        <p:txBody>
          <a:bodyPr/>
          <a:lstStyle/>
          <a:p>
            <a:r>
              <a:rPr lang="pl-PL" altLang="pl-PL" dirty="0" err="1" smtClean="0"/>
              <a:t>Swapy</a:t>
            </a:r>
            <a:r>
              <a:rPr lang="pl-PL" altLang="pl-PL" dirty="0" smtClean="0"/>
              <a:t> katastroficzne</a:t>
            </a:r>
          </a:p>
        </p:txBody>
      </p:sp>
      <p:sp>
        <p:nvSpPr>
          <p:cNvPr id="22531" name="Symbol zastępczy zawartości 2"/>
          <p:cNvSpPr>
            <a:spLocks noGrp="1"/>
          </p:cNvSpPr>
          <p:nvPr>
            <p:ph idx="1"/>
          </p:nvPr>
        </p:nvSpPr>
        <p:spPr>
          <a:xfrm>
            <a:off x="468313" y="2017713"/>
            <a:ext cx="8486775" cy="4114800"/>
          </a:xfrm>
        </p:spPr>
        <p:txBody>
          <a:bodyPr/>
          <a:lstStyle/>
          <a:p>
            <a:r>
              <a:rPr lang="pl-PL" altLang="pl-PL" sz="2800" dirty="0" smtClean="0"/>
              <a:t>Ich intencją jest dywersyfikacja ryzyka ubezpieczeniowego (wielkości wypłat). Oznaczają swoista „wymianę”, np. ryzyka sztormu w Europie na ryzyko trzęsienia ziemi w Japonii</a:t>
            </a:r>
          </a:p>
          <a:p>
            <a:r>
              <a:rPr lang="pl-PL" altLang="pl-PL" sz="2800" dirty="0" smtClean="0"/>
              <a:t>Dla porównywalności ryzyk stosuje się odpowiednie przeliczniki</a:t>
            </a:r>
          </a:p>
          <a:p>
            <a:r>
              <a:rPr lang="pl-PL" altLang="pl-PL" sz="2800" dirty="0" smtClean="0"/>
              <a:t>Kontrakty na giełdach zawierane są anonimowo</a:t>
            </a:r>
          </a:p>
        </p:txBody>
      </p:sp>
      <p:sp>
        <p:nvSpPr>
          <p:cNvPr id="22532"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0A6C646-3A4C-4C49-9B3A-09DD51C53623}" type="slidenum">
              <a:rPr lang="pl-PL" altLang="pl-PL" smtClean="0"/>
              <a:pPr eaLnBrk="1" hangingPunct="1"/>
              <a:t>56</a:t>
            </a:fld>
            <a:endParaRPr lang="pl-PL" altLang="pl-PL" smtClean="0"/>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175"/>
            <a:ext cx="2286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924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A3E73E4-0F8F-45B1-A357-BAEB5491B7C4}" type="slidenum">
              <a:rPr lang="pl-PL" altLang="pl-PL" smtClean="0"/>
              <a:pPr eaLnBrk="1" hangingPunct="1"/>
              <a:t>57</a:t>
            </a:fld>
            <a:endParaRPr lang="pl-PL" altLang="pl-PL" smtClean="0"/>
          </a:p>
        </p:txBody>
      </p:sp>
      <p:sp>
        <p:nvSpPr>
          <p:cNvPr id="6147" name="Rectangle 1026"/>
          <p:cNvSpPr>
            <a:spLocks noGrp="1" noChangeArrowheads="1"/>
          </p:cNvSpPr>
          <p:nvPr>
            <p:ph type="title"/>
          </p:nvPr>
        </p:nvSpPr>
        <p:spPr/>
        <p:txBody>
          <a:bodyPr>
            <a:normAutofit fontScale="90000"/>
          </a:bodyPr>
          <a:lstStyle/>
          <a:p>
            <a:pPr eaLnBrk="1" hangingPunct="1"/>
            <a:r>
              <a:rPr lang="pl-PL" altLang="pl-PL" sz="4000" dirty="0" err="1" smtClean="0"/>
              <a:t>Futures</a:t>
            </a:r>
            <a:r>
              <a:rPr lang="pl-PL" altLang="pl-PL" sz="4000" dirty="0" smtClean="0"/>
              <a:t>. Podstawowe elementy transakcji</a:t>
            </a:r>
          </a:p>
        </p:txBody>
      </p:sp>
      <p:pic>
        <p:nvPicPr>
          <p:cNvPr id="6148" name="Picture 1029" descr="http://www.indiamart.com/royalplastic/pcat-gifs/products-small/fruit-20basket_105419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027"/>
          <p:cNvSpPr>
            <a:spLocks noGrp="1" noChangeArrowheads="1"/>
          </p:cNvSpPr>
          <p:nvPr>
            <p:ph type="body" idx="1"/>
          </p:nvPr>
        </p:nvSpPr>
        <p:spPr>
          <a:xfrm>
            <a:off x="285750" y="2017713"/>
            <a:ext cx="8669338" cy="4114800"/>
          </a:xfrm>
        </p:spPr>
        <p:txBody>
          <a:bodyPr>
            <a:normAutofit fontScale="92500" lnSpcReduction="10000"/>
          </a:bodyPr>
          <a:lstStyle/>
          <a:p>
            <a:pPr eaLnBrk="1" hangingPunct="1">
              <a:lnSpc>
                <a:spcPct val="90000"/>
              </a:lnSpc>
            </a:pPr>
            <a:r>
              <a:rPr lang="pl-PL" altLang="pl-PL" smtClean="0"/>
              <a:t>Kontrakt</a:t>
            </a:r>
          </a:p>
          <a:p>
            <a:pPr eaLnBrk="1" hangingPunct="1">
              <a:lnSpc>
                <a:spcPct val="90000"/>
              </a:lnSpc>
            </a:pPr>
            <a:r>
              <a:rPr lang="pl-PL" altLang="pl-PL" smtClean="0"/>
              <a:t>Pozycja</a:t>
            </a:r>
          </a:p>
          <a:p>
            <a:pPr eaLnBrk="1" hangingPunct="1">
              <a:lnSpc>
                <a:spcPct val="90000"/>
              </a:lnSpc>
            </a:pPr>
            <a:r>
              <a:rPr lang="pl-PL" altLang="pl-PL" smtClean="0"/>
              <a:t>Termin wygaśnięcie kontraktu (life time)</a:t>
            </a:r>
          </a:p>
          <a:p>
            <a:pPr eaLnBrk="1" hangingPunct="1">
              <a:lnSpc>
                <a:spcPct val="90000"/>
              </a:lnSpc>
            </a:pPr>
            <a:r>
              <a:rPr lang="pl-PL" altLang="pl-PL" smtClean="0"/>
              <a:t>Cena instrumentu bazowego</a:t>
            </a:r>
          </a:p>
          <a:p>
            <a:pPr eaLnBrk="1" hangingPunct="1">
              <a:lnSpc>
                <a:spcPct val="90000"/>
              </a:lnSpc>
            </a:pPr>
            <a:r>
              <a:rPr lang="pl-PL" altLang="pl-PL" smtClean="0"/>
              <a:t>Cena futures</a:t>
            </a:r>
          </a:p>
          <a:p>
            <a:pPr eaLnBrk="1" hangingPunct="1">
              <a:lnSpc>
                <a:spcPct val="90000"/>
              </a:lnSpc>
            </a:pPr>
            <a:r>
              <a:rPr lang="pl-PL" altLang="pl-PL" smtClean="0"/>
              <a:t>Cena rozliczeniowa</a:t>
            </a:r>
          </a:p>
          <a:p>
            <a:pPr eaLnBrk="1" hangingPunct="1">
              <a:lnSpc>
                <a:spcPct val="90000"/>
              </a:lnSpc>
            </a:pPr>
            <a:r>
              <a:rPr lang="pl-PL" altLang="pl-PL" smtClean="0"/>
              <a:t>Depozyt zabezpieczający (</a:t>
            </a:r>
            <a:r>
              <a:rPr lang="pl-PL" altLang="pl-PL" i="1" smtClean="0"/>
              <a:t>initial, maintaining margin</a:t>
            </a:r>
            <a:r>
              <a:rPr lang="pl-PL" altLang="pl-PL" smtClean="0"/>
              <a:t>)</a:t>
            </a:r>
          </a:p>
          <a:p>
            <a:pPr eaLnBrk="1" hangingPunct="1">
              <a:lnSpc>
                <a:spcPct val="90000"/>
              </a:lnSpc>
            </a:pPr>
            <a:r>
              <a:rPr lang="pl-PL" altLang="pl-PL" smtClean="0"/>
              <a:t>Warunki dostawy</a:t>
            </a:r>
          </a:p>
        </p:txBody>
      </p:sp>
    </p:spTree>
    <p:extLst>
      <p:ext uri="{BB962C8B-B14F-4D97-AF65-F5344CB8AC3E}">
        <p14:creationId xmlns:p14="http://schemas.microsoft.com/office/powerpoint/2010/main" val="2553269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668D82D-B90F-450F-836A-51E3AC0340D8}" type="slidenum">
              <a:rPr lang="pl-PL" altLang="pl-PL" smtClean="0"/>
              <a:pPr eaLnBrk="1" hangingPunct="1"/>
              <a:t>58</a:t>
            </a:fld>
            <a:endParaRPr lang="pl-PL" altLang="pl-PL" smtClean="0"/>
          </a:p>
        </p:txBody>
      </p:sp>
      <p:sp>
        <p:nvSpPr>
          <p:cNvPr id="4099" name="Rectangle 2"/>
          <p:cNvSpPr>
            <a:spLocks noGrp="1" noChangeArrowheads="1"/>
          </p:cNvSpPr>
          <p:nvPr>
            <p:ph type="title"/>
          </p:nvPr>
        </p:nvSpPr>
        <p:spPr>
          <a:xfrm>
            <a:off x="-180528" y="332656"/>
            <a:ext cx="8229600" cy="1143000"/>
          </a:xfrm>
        </p:spPr>
        <p:txBody>
          <a:bodyPr/>
          <a:lstStyle/>
          <a:p>
            <a:pPr eaLnBrk="1" hangingPunct="1"/>
            <a:r>
              <a:rPr lang="pl-PL" altLang="pl-PL" dirty="0" err="1" smtClean="0"/>
              <a:t>Futures</a:t>
            </a:r>
            <a:r>
              <a:rPr lang="pl-PL" altLang="pl-PL" dirty="0" smtClean="0"/>
              <a:t> a </a:t>
            </a:r>
            <a:r>
              <a:rPr lang="pl-PL" altLang="pl-PL" dirty="0" err="1" smtClean="0"/>
              <a:t>forward</a:t>
            </a:r>
            <a:endParaRPr lang="pl-PL" altLang="pl-PL" dirty="0" smtClean="0"/>
          </a:p>
        </p:txBody>
      </p:sp>
      <p:sp>
        <p:nvSpPr>
          <p:cNvPr id="4100" name="Rectangle 3"/>
          <p:cNvSpPr>
            <a:spLocks noGrp="1" noChangeArrowheads="1"/>
          </p:cNvSpPr>
          <p:nvPr>
            <p:ph type="body" idx="1"/>
          </p:nvPr>
        </p:nvSpPr>
        <p:spPr/>
        <p:txBody>
          <a:bodyPr/>
          <a:lstStyle/>
          <a:p>
            <a:pPr eaLnBrk="1" hangingPunct="1">
              <a:lnSpc>
                <a:spcPct val="90000"/>
              </a:lnSpc>
            </a:pPr>
            <a:r>
              <a:rPr lang="pl-PL" altLang="pl-PL" sz="2400" smtClean="0"/>
              <a:t>Futures są dwustronnie zabezpieczonymi umowami o dostawę określonych walorów w wyznaczonym czasie i ilości. </a:t>
            </a:r>
          </a:p>
          <a:p>
            <a:pPr eaLnBrk="1" hangingPunct="1">
              <a:lnSpc>
                <a:spcPct val="90000"/>
              </a:lnSpc>
            </a:pPr>
            <a:r>
              <a:rPr lang="pl-PL" altLang="pl-PL" sz="2400" smtClean="0"/>
              <a:t>Rozliczenie transakcji futures nie musi przybierać formy fizycznej dostawy instrumentów bazowych. Rozliczenie wówczas ogranicza się do wypłaty różnic cenowych</a:t>
            </a:r>
          </a:p>
          <a:p>
            <a:pPr eaLnBrk="1" hangingPunct="1">
              <a:lnSpc>
                <a:spcPct val="90000"/>
              </a:lnSpc>
            </a:pPr>
            <a:r>
              <a:rPr lang="pl-PL" altLang="pl-PL" sz="2400" smtClean="0"/>
              <a:t>Futures są bliskim odpowiednikiem transakcji forward. Dzięki stosowanym zabezpieczeniom przed ryzykiem kredytowym, możliwy jest obrót nimi na rynku wtórnym.</a:t>
            </a:r>
          </a:p>
          <a:p>
            <a:pPr eaLnBrk="1" hangingPunct="1">
              <a:lnSpc>
                <a:spcPct val="90000"/>
              </a:lnSpc>
            </a:pPr>
            <a:r>
              <a:rPr lang="pl-PL" altLang="pl-PL" sz="2400" smtClean="0"/>
              <a:t>Futures są handlowane wyłącznie na giełdach</a:t>
            </a:r>
          </a:p>
          <a:p>
            <a:pPr eaLnBrk="1" hangingPunct="1">
              <a:lnSpc>
                <a:spcPct val="90000"/>
              </a:lnSpc>
            </a:pPr>
            <a:r>
              <a:rPr lang="pl-PL" altLang="pl-PL" sz="2400" smtClean="0"/>
              <a:t>Wycena futures jest analogiczna do wyceny forward</a:t>
            </a:r>
          </a:p>
        </p:txBody>
      </p:sp>
      <p:pic>
        <p:nvPicPr>
          <p:cNvPr id="4101" name="Picture 5" descr="http://www.two-dogs.com/Two-Dogs_/2dogs1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84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D09733F-BCF0-4847-8AB7-8967DCD0255C}" type="slidenum">
              <a:rPr lang="pl-PL" altLang="pl-PL" smtClean="0"/>
              <a:pPr eaLnBrk="1" hangingPunct="1"/>
              <a:t>59</a:t>
            </a:fld>
            <a:endParaRPr lang="pl-PL" altLang="pl-PL" smtClean="0"/>
          </a:p>
        </p:txBody>
      </p:sp>
      <p:sp>
        <p:nvSpPr>
          <p:cNvPr id="7171" name="Rectangle 2"/>
          <p:cNvSpPr>
            <a:spLocks noGrp="1" noChangeArrowheads="1"/>
          </p:cNvSpPr>
          <p:nvPr>
            <p:ph type="title"/>
          </p:nvPr>
        </p:nvSpPr>
        <p:spPr/>
        <p:txBody>
          <a:bodyPr/>
          <a:lstStyle/>
          <a:p>
            <a:pPr eaLnBrk="1" hangingPunct="1"/>
            <a:r>
              <a:rPr lang="pl-PL" altLang="pl-PL" smtClean="0"/>
              <a:t>Kontrakt</a:t>
            </a:r>
          </a:p>
        </p:txBody>
      </p:sp>
      <p:sp>
        <p:nvSpPr>
          <p:cNvPr id="7172" name="Rectangle 3"/>
          <p:cNvSpPr>
            <a:spLocks noGrp="1" noChangeArrowheads="1"/>
          </p:cNvSpPr>
          <p:nvPr>
            <p:ph type="body" idx="1"/>
          </p:nvPr>
        </p:nvSpPr>
        <p:spPr/>
        <p:txBody>
          <a:bodyPr/>
          <a:lstStyle/>
          <a:p>
            <a:pPr eaLnBrk="1" hangingPunct="1">
              <a:lnSpc>
                <a:spcPct val="90000"/>
              </a:lnSpc>
            </a:pPr>
            <a:r>
              <a:rPr lang="pl-PL" altLang="pl-PL" sz="2400" smtClean="0"/>
              <a:t>Kontrakt – określone, standardowa ilość instrumentów bazowych tj. finansowych, towarów, a także jednostek umownych (punkty indeksowe)</a:t>
            </a:r>
          </a:p>
          <a:p>
            <a:pPr eaLnBrk="1" hangingPunct="1">
              <a:lnSpc>
                <a:spcPct val="90000"/>
              </a:lnSpc>
            </a:pPr>
            <a:r>
              <a:rPr lang="pl-PL" altLang="pl-PL" sz="2400" smtClean="0"/>
              <a:t>Instrumenty bazowe w kontrakcie powinny być w zasadzie identyczne. Nieraz nie jest to możliwe do uzyskania (np. w obrocie półtuszami wołowymi) albo prowadzi do znaczących utrudnień płynności (np.. przy wielu seriach obligacji)</a:t>
            </a:r>
          </a:p>
          <a:p>
            <a:pPr eaLnBrk="1" hangingPunct="1">
              <a:lnSpc>
                <a:spcPct val="90000"/>
              </a:lnSpc>
            </a:pPr>
            <a:r>
              <a:rPr lang="pl-PL" altLang="pl-PL" sz="2400" smtClean="0"/>
              <a:t>Zbliżone instrumenty bazowe sprowadza się do jednorodnych przez współczynniki przeliczeniowe </a:t>
            </a:r>
            <a:r>
              <a:rPr lang="pl-PL" altLang="pl-PL" sz="2400" i="1" smtClean="0"/>
              <a:t>(conversion factors),</a:t>
            </a:r>
            <a:r>
              <a:rPr lang="pl-PL" altLang="pl-PL" sz="2400" smtClean="0"/>
              <a:t> określające ile danych walorów przyjmuje się za jeden standardowy</a:t>
            </a:r>
          </a:p>
        </p:txBody>
      </p:sp>
      <p:pic>
        <p:nvPicPr>
          <p:cNvPr id="7173" name="Picture 5" descr="http://www.dec.ny.gov/images/environmentdec_images/pharma-collec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55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764704"/>
            <a:ext cx="19431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smtClean="0"/>
              <a:t>Dźwignia finansowa</a:t>
            </a:r>
            <a:endParaRPr lang="pl-PL" dirty="0"/>
          </a:p>
        </p:txBody>
      </p:sp>
      <p:sp>
        <p:nvSpPr>
          <p:cNvPr id="3" name="Symbol zastępczy zawartości 2"/>
          <p:cNvSpPr>
            <a:spLocks noGrp="1"/>
          </p:cNvSpPr>
          <p:nvPr>
            <p:ph idx="1"/>
          </p:nvPr>
        </p:nvSpPr>
        <p:spPr/>
        <p:txBody>
          <a:bodyPr/>
          <a:lstStyle/>
          <a:p>
            <a:r>
              <a:rPr lang="pl-PL" dirty="0" smtClean="0"/>
              <a:t>Pojęcie dźwigni finansowej stosuje się do operacji dających możliwość osiągniecia bardzo wysokich rentowności</a:t>
            </a:r>
          </a:p>
          <a:p>
            <a:r>
              <a:rPr lang="pl-PL" dirty="0" smtClean="0"/>
              <a:t>Dźwigni finansowej towarzyszy wysokie ryzyko straty</a:t>
            </a:r>
          </a:p>
          <a:p>
            <a:r>
              <a:rPr lang="pl-PL" dirty="0" smtClean="0"/>
              <a:t>W operacjach na obiektach o wysokiej dźwigni finansowej szczególnego znaczenie nabiera umiejętność  szacowania ryzyka</a:t>
            </a:r>
            <a:endParaRPr lang="pl-PL" dirty="0"/>
          </a:p>
        </p:txBody>
      </p:sp>
      <p:sp>
        <p:nvSpPr>
          <p:cNvPr id="4" name="Symbol zastępczy numeru slajdu 3"/>
          <p:cNvSpPr>
            <a:spLocks noGrp="1"/>
          </p:cNvSpPr>
          <p:nvPr>
            <p:ph type="sldNum" sz="quarter" idx="12"/>
          </p:nvPr>
        </p:nvSpPr>
        <p:spPr/>
        <p:txBody>
          <a:bodyPr/>
          <a:lstStyle/>
          <a:p>
            <a:fld id="{B83C18C7-4C2D-4446-89E5-9ED065281CE0}" type="slidenum">
              <a:rPr lang="pl-PL" smtClean="0"/>
              <a:t>6</a:t>
            </a:fld>
            <a:endParaRPr lang="pl-PL"/>
          </a:p>
        </p:txBody>
      </p:sp>
    </p:spTree>
    <p:extLst>
      <p:ext uri="{BB962C8B-B14F-4D97-AF65-F5344CB8AC3E}">
        <p14:creationId xmlns:p14="http://schemas.microsoft.com/office/powerpoint/2010/main" val="137477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6EE5213-6396-4921-BA2A-076CD94E1816}" type="slidenum">
              <a:rPr lang="pl-PL" altLang="pl-PL" smtClean="0"/>
              <a:pPr eaLnBrk="1" hangingPunct="1"/>
              <a:t>60</a:t>
            </a:fld>
            <a:endParaRPr lang="pl-PL" altLang="pl-PL" smtClean="0"/>
          </a:p>
        </p:txBody>
      </p:sp>
      <p:sp>
        <p:nvSpPr>
          <p:cNvPr id="8195" name="Rectangle 1026"/>
          <p:cNvSpPr>
            <a:spLocks noGrp="1" noChangeArrowheads="1"/>
          </p:cNvSpPr>
          <p:nvPr>
            <p:ph type="title"/>
          </p:nvPr>
        </p:nvSpPr>
        <p:spPr>
          <a:xfrm>
            <a:off x="1150938" y="214313"/>
            <a:ext cx="5173662" cy="1462087"/>
          </a:xfrm>
        </p:spPr>
        <p:txBody>
          <a:bodyPr/>
          <a:lstStyle/>
          <a:p>
            <a:pPr eaLnBrk="1" hangingPunct="1"/>
            <a:r>
              <a:rPr lang="pl-PL" altLang="pl-PL" smtClean="0"/>
              <a:t>Instrumenty bazowe futures</a:t>
            </a:r>
          </a:p>
        </p:txBody>
      </p:sp>
      <p:sp>
        <p:nvSpPr>
          <p:cNvPr id="8196" name="Rectangle 1027"/>
          <p:cNvSpPr>
            <a:spLocks noGrp="1" noChangeArrowheads="1"/>
          </p:cNvSpPr>
          <p:nvPr>
            <p:ph type="body" idx="1"/>
          </p:nvPr>
        </p:nvSpPr>
        <p:spPr>
          <a:xfrm>
            <a:off x="457200" y="2060575"/>
            <a:ext cx="8229600" cy="4392613"/>
          </a:xfrm>
        </p:spPr>
        <p:txBody>
          <a:bodyPr/>
          <a:lstStyle/>
          <a:p>
            <a:pPr eaLnBrk="1" hangingPunct="1">
              <a:lnSpc>
                <a:spcPct val="80000"/>
              </a:lnSpc>
            </a:pPr>
            <a:r>
              <a:rPr lang="pl-PL" altLang="pl-PL" sz="2000" smtClean="0"/>
              <a:t>Instrumentami bazowe w kontraktach futures muszą być jednorodne, powtarzalne i o wysokiej płynności. Najpopularniejsze to:</a:t>
            </a:r>
          </a:p>
          <a:p>
            <a:pPr eaLnBrk="1" hangingPunct="1">
              <a:lnSpc>
                <a:spcPct val="80000"/>
              </a:lnSpc>
              <a:buFont typeface="Wingdings" pitchFamily="2" charset="2"/>
              <a:buNone/>
            </a:pPr>
            <a:r>
              <a:rPr lang="pl-PL" altLang="pl-PL" sz="2000" smtClean="0"/>
              <a:t>	- surowce rolne: pszenica, kukurydza, makuchy i olej sojowy, kawa, kakao</a:t>
            </a:r>
          </a:p>
          <a:p>
            <a:pPr eaLnBrk="1" hangingPunct="1">
              <a:lnSpc>
                <a:spcPct val="80000"/>
              </a:lnSpc>
              <a:buFont typeface="Wingdings" pitchFamily="2" charset="2"/>
              <a:buNone/>
            </a:pPr>
            <a:r>
              <a:rPr lang="pl-PL" altLang="pl-PL" sz="2000" smtClean="0"/>
              <a:t>	- paliwa: ropa surowa, benzyna, olej napędowy</a:t>
            </a:r>
          </a:p>
          <a:p>
            <a:pPr eaLnBrk="1" hangingPunct="1">
              <a:lnSpc>
                <a:spcPct val="80000"/>
              </a:lnSpc>
              <a:buFont typeface="Wingdings" pitchFamily="2" charset="2"/>
              <a:buNone/>
            </a:pPr>
            <a:r>
              <a:rPr lang="pl-PL" altLang="pl-PL" sz="2000" smtClean="0"/>
              <a:t>	- metale kolorowe i szlachetne</a:t>
            </a:r>
          </a:p>
          <a:p>
            <a:pPr eaLnBrk="1" hangingPunct="1">
              <a:lnSpc>
                <a:spcPct val="80000"/>
              </a:lnSpc>
              <a:buFont typeface="Wingdings" pitchFamily="2" charset="2"/>
              <a:buNone/>
            </a:pPr>
            <a:r>
              <a:rPr lang="pl-PL" altLang="pl-PL" sz="2000" smtClean="0"/>
              <a:t>	- waluty</a:t>
            </a:r>
          </a:p>
          <a:p>
            <a:pPr eaLnBrk="1" hangingPunct="1">
              <a:lnSpc>
                <a:spcPct val="80000"/>
              </a:lnSpc>
              <a:buFont typeface="Wingdings" pitchFamily="2" charset="2"/>
              <a:buNone/>
            </a:pPr>
            <a:r>
              <a:rPr lang="pl-PL" altLang="pl-PL" sz="2000" smtClean="0"/>
              <a:t>	- określone co do terminów („w szczycie”, „poza szczytem”) dostawy energii elektrycznej</a:t>
            </a:r>
          </a:p>
          <a:p>
            <a:pPr eaLnBrk="1" hangingPunct="1">
              <a:lnSpc>
                <a:spcPct val="80000"/>
              </a:lnSpc>
              <a:buFont typeface="Wingdings" pitchFamily="2" charset="2"/>
              <a:buNone/>
            </a:pPr>
            <a:r>
              <a:rPr lang="pl-PL" altLang="pl-PL" sz="2000" smtClean="0"/>
              <a:t>	- benchmarkowe obligacje</a:t>
            </a:r>
          </a:p>
          <a:p>
            <a:pPr eaLnBrk="1" hangingPunct="1">
              <a:lnSpc>
                <a:spcPct val="80000"/>
              </a:lnSpc>
              <a:buFont typeface="Wingdings" pitchFamily="2" charset="2"/>
              <a:buNone/>
            </a:pPr>
            <a:r>
              <a:rPr lang="pl-PL" altLang="pl-PL" sz="2000" smtClean="0"/>
              <a:t>	- akcje firm o dużej kapitalizacji</a:t>
            </a:r>
          </a:p>
          <a:p>
            <a:pPr eaLnBrk="1" hangingPunct="1">
              <a:lnSpc>
                <a:spcPct val="80000"/>
              </a:lnSpc>
              <a:buFont typeface="Wingdings" pitchFamily="2" charset="2"/>
              <a:buNone/>
            </a:pPr>
            <a:r>
              <a:rPr lang="pl-PL" altLang="pl-PL" sz="2000" smtClean="0"/>
              <a:t>	- kontrakty stworzone w oparciu o indeksy giełdowe lub  indeksy stóp procentowych</a:t>
            </a:r>
          </a:p>
        </p:txBody>
      </p:sp>
      <p:pic>
        <p:nvPicPr>
          <p:cNvPr id="8197" name="Picture 1029" descr="http://www.youngsocialinnovators.ie/fileadmin/template/main/images/middle/icon_pvrty_bi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
            <a:ext cx="2514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45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649525B-1D1D-477A-824F-98EABADE6699}" type="slidenum">
              <a:rPr lang="pl-PL" altLang="pl-PL" smtClean="0"/>
              <a:pPr eaLnBrk="1" hangingPunct="1"/>
              <a:t>61</a:t>
            </a:fld>
            <a:endParaRPr lang="pl-PL" altLang="pl-PL" smtClean="0"/>
          </a:p>
        </p:txBody>
      </p:sp>
      <p:sp>
        <p:nvSpPr>
          <p:cNvPr id="9219" name="Rectangle 2"/>
          <p:cNvSpPr>
            <a:spLocks noGrp="1" noChangeArrowheads="1"/>
          </p:cNvSpPr>
          <p:nvPr>
            <p:ph type="title"/>
          </p:nvPr>
        </p:nvSpPr>
        <p:spPr>
          <a:xfrm>
            <a:off x="990600" y="457200"/>
            <a:ext cx="6096000" cy="1219200"/>
          </a:xfrm>
        </p:spPr>
        <p:txBody>
          <a:bodyPr/>
          <a:lstStyle/>
          <a:p>
            <a:pPr eaLnBrk="1" hangingPunct="1"/>
            <a:r>
              <a:rPr lang="pl-PL" altLang="pl-PL" smtClean="0"/>
              <a:t>Wygaśnięcie kontraktu</a:t>
            </a:r>
          </a:p>
        </p:txBody>
      </p:sp>
      <p:sp>
        <p:nvSpPr>
          <p:cNvPr id="9220" name="Rectangle 3"/>
          <p:cNvSpPr>
            <a:spLocks noGrp="1" noChangeArrowheads="1"/>
          </p:cNvSpPr>
          <p:nvPr>
            <p:ph type="body" idx="1"/>
          </p:nvPr>
        </p:nvSpPr>
        <p:spPr/>
        <p:txBody>
          <a:bodyPr/>
          <a:lstStyle/>
          <a:p>
            <a:pPr eaLnBrk="1" hangingPunct="1"/>
            <a:r>
              <a:rPr lang="pl-PL" altLang="pl-PL" sz="2800" smtClean="0"/>
              <a:t>Rozliczenia kontraktu dokonuje się w z góry określonym, dla danej serii futures, dniu (zwykle ostatnia sesja danego miesiąca lub kwartału)</a:t>
            </a:r>
          </a:p>
          <a:p>
            <a:pPr eaLnBrk="1" hangingPunct="1"/>
            <a:r>
              <a:rPr lang="pl-PL" altLang="pl-PL" sz="2800" smtClean="0"/>
              <a:t>W tym dniu musi nastąpić dostawa, względnie rynkowe wartości instrumentu bazowego z tego dnia przyjęte są do rozliczenia gotówkowego</a:t>
            </a:r>
          </a:p>
          <a:p>
            <a:pPr eaLnBrk="1" hangingPunct="1"/>
            <a:r>
              <a:rPr lang="pl-PL" altLang="pl-PL" sz="2800" smtClean="0"/>
              <a:t>Przepływy pieniężne dokonywane są zwykle 2 dni robocze później (tzw. data waluty</a:t>
            </a:r>
          </a:p>
        </p:txBody>
      </p:sp>
      <p:pic>
        <p:nvPicPr>
          <p:cNvPr id="9221" name="Picture 5" descr="http://www.brise.uni-oldenburg.de/archiv/glll1997-Dateien/SONNFAU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2510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000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BB18D40-DACF-4B08-92A3-AE866C0D1164}" type="slidenum">
              <a:rPr lang="pl-PL" altLang="pl-PL" smtClean="0"/>
              <a:pPr eaLnBrk="1" hangingPunct="1"/>
              <a:t>62</a:t>
            </a:fld>
            <a:endParaRPr lang="pl-PL" altLang="pl-PL" smtClean="0"/>
          </a:p>
        </p:txBody>
      </p:sp>
      <p:sp>
        <p:nvSpPr>
          <p:cNvPr id="10243" name="Rectangle 2"/>
          <p:cNvSpPr>
            <a:spLocks noGrp="1" noChangeArrowheads="1"/>
          </p:cNvSpPr>
          <p:nvPr>
            <p:ph type="title"/>
          </p:nvPr>
        </p:nvSpPr>
        <p:spPr/>
        <p:txBody>
          <a:bodyPr/>
          <a:lstStyle/>
          <a:p>
            <a:pPr eaLnBrk="1" hangingPunct="1"/>
            <a:r>
              <a:rPr lang="pl-PL" altLang="pl-PL" smtClean="0"/>
              <a:t>Cena </a:t>
            </a:r>
          </a:p>
        </p:txBody>
      </p:sp>
      <p:sp>
        <p:nvSpPr>
          <p:cNvPr id="10244" name="Rectangle 3"/>
          <p:cNvSpPr>
            <a:spLocks noGrp="1" noChangeArrowheads="1"/>
          </p:cNvSpPr>
          <p:nvPr>
            <p:ph type="body" idx="1"/>
          </p:nvPr>
        </p:nvSpPr>
        <p:spPr/>
        <p:txBody>
          <a:bodyPr/>
          <a:lstStyle/>
          <a:p>
            <a:pPr eaLnBrk="1" hangingPunct="1">
              <a:lnSpc>
                <a:spcPct val="80000"/>
              </a:lnSpc>
            </a:pPr>
            <a:r>
              <a:rPr lang="pl-PL" altLang="pl-PL" sz="2800" smtClean="0"/>
              <a:t>Cena futures – po niej kupuje się i sprzedaje te instrumenty terminowe</a:t>
            </a:r>
          </a:p>
          <a:p>
            <a:pPr eaLnBrk="1" hangingPunct="1">
              <a:lnSpc>
                <a:spcPct val="80000"/>
              </a:lnSpc>
            </a:pPr>
            <a:r>
              <a:rPr lang="pl-PL" altLang="pl-PL" sz="2800" smtClean="0"/>
              <a:t>Cena bazowa – bieżąca cena instrumentu bazowego</a:t>
            </a:r>
          </a:p>
          <a:p>
            <a:pPr eaLnBrk="1" hangingPunct="1">
              <a:lnSpc>
                <a:spcPct val="80000"/>
              </a:lnSpc>
            </a:pPr>
            <a:r>
              <a:rPr lang="pl-PL" altLang="pl-PL" sz="2800" smtClean="0"/>
              <a:t>Cena rozliczeniowa – cena futures, będąca podstawą rozliczenia lub określenia depozytu zabezpieczającego. Z zasady jest to cena zamknięcia danej sesji obrotów futures</a:t>
            </a:r>
          </a:p>
          <a:p>
            <a:pPr eaLnBrk="1" hangingPunct="1">
              <a:lnSpc>
                <a:spcPct val="80000"/>
              </a:lnSpc>
            </a:pPr>
            <a:r>
              <a:rPr lang="pl-PL" altLang="pl-PL" sz="2800" smtClean="0"/>
              <a:t>Cena zamknięcia może być określona metodą fixingu lub jest średnią z ostatnich transakcji (np. końcowych 20 min., jak na GPW)</a:t>
            </a:r>
          </a:p>
        </p:txBody>
      </p:sp>
      <p:pic>
        <p:nvPicPr>
          <p:cNvPr id="10245" name="Picture 5" descr="http://www.leroyal-hammamet.com/images/title/prei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0"/>
            <a:ext cx="2098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76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44E14FA-453D-470E-AABC-9DA49DD43DAB}" type="slidenum">
              <a:rPr lang="pl-PL" altLang="pl-PL" smtClean="0"/>
              <a:pPr eaLnBrk="1" hangingPunct="1"/>
              <a:t>63</a:t>
            </a:fld>
            <a:endParaRPr lang="pl-PL" altLang="pl-PL" smtClean="0"/>
          </a:p>
        </p:txBody>
      </p:sp>
      <p:sp>
        <p:nvSpPr>
          <p:cNvPr id="11267" name="Rectangle 2"/>
          <p:cNvSpPr>
            <a:spLocks noGrp="1" noChangeArrowheads="1"/>
          </p:cNvSpPr>
          <p:nvPr>
            <p:ph type="title"/>
          </p:nvPr>
        </p:nvSpPr>
        <p:spPr>
          <a:xfrm>
            <a:off x="1150938" y="214313"/>
            <a:ext cx="7793037" cy="911225"/>
          </a:xfrm>
        </p:spPr>
        <p:txBody>
          <a:bodyPr/>
          <a:lstStyle/>
          <a:p>
            <a:pPr algn="ctr" eaLnBrk="1" hangingPunct="1"/>
            <a:r>
              <a:rPr lang="pl-PL" altLang="pl-PL" smtClean="0"/>
              <a:t>Baza</a:t>
            </a:r>
          </a:p>
        </p:txBody>
      </p:sp>
      <p:grpSp>
        <p:nvGrpSpPr>
          <p:cNvPr id="11268" name="Group 5"/>
          <p:cNvGrpSpPr>
            <a:grpSpLocks/>
          </p:cNvGrpSpPr>
          <p:nvPr/>
        </p:nvGrpSpPr>
        <p:grpSpPr bwMode="auto">
          <a:xfrm>
            <a:off x="1979613" y="1268413"/>
            <a:ext cx="4321175" cy="2468562"/>
            <a:chOff x="2303" y="4516"/>
            <a:chExt cx="6768" cy="3886"/>
          </a:xfrm>
        </p:grpSpPr>
        <p:sp>
          <p:nvSpPr>
            <p:cNvPr id="11283" name="Rectangle 6"/>
            <p:cNvSpPr>
              <a:spLocks noChangeArrowheads="1"/>
            </p:cNvSpPr>
            <p:nvPr/>
          </p:nvSpPr>
          <p:spPr bwMode="auto">
            <a:xfrm>
              <a:off x="2303" y="4516"/>
              <a:ext cx="6768" cy="3886"/>
            </a:xfrm>
            <a:prstGeom prst="rect">
              <a:avLst/>
            </a:prstGeom>
            <a:solidFill>
              <a:srgbClr val="FFFFFF"/>
            </a:solidFill>
            <a:ln w="9525">
              <a:solidFill>
                <a:srgbClr val="000000"/>
              </a:solidFill>
              <a:miter lim="800000"/>
              <a:headEnd/>
              <a:tailEnd/>
            </a:ln>
          </p:spPr>
          <p:txBody>
            <a:bodyPr lIns="0" tIns="0" rIns="0" bIns="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en-US" altLang="pl-PL" sz="1200">
                  <a:latin typeface="Arial" charset="0"/>
                </a:rPr>
                <a:t>         </a:t>
              </a:r>
            </a:p>
            <a:p>
              <a:pPr eaLnBrk="1" hangingPunct="1"/>
              <a:endParaRPr lang="en-US" altLang="pl-PL" sz="1200">
                <a:latin typeface="Arial" charset="0"/>
              </a:endParaRPr>
            </a:p>
            <a:p>
              <a:pPr eaLnBrk="1" hangingPunct="1"/>
              <a:r>
                <a:rPr lang="en-US" altLang="pl-PL" sz="1200">
                  <a:latin typeface="Arial" charset="0"/>
                </a:rPr>
                <a:t>	</a:t>
              </a:r>
            </a:p>
            <a:p>
              <a:pPr eaLnBrk="1" hangingPunct="1"/>
              <a:r>
                <a:rPr lang="en-US" altLang="pl-PL" sz="1200">
                  <a:latin typeface="Arial" charset="0"/>
                </a:rPr>
                <a:t>        	</a:t>
              </a:r>
            </a:p>
            <a:p>
              <a:pPr eaLnBrk="1" hangingPunct="1"/>
              <a:endParaRPr lang="en-US" altLang="pl-PL" sz="1200">
                <a:latin typeface="Arial" charset="0"/>
              </a:endParaRPr>
            </a:p>
            <a:p>
              <a:pPr eaLnBrk="1" hangingPunct="1"/>
              <a:endParaRPr lang="en-US" altLang="pl-PL" sz="1200">
                <a:latin typeface="Arial" charset="0"/>
              </a:endParaRPr>
            </a:p>
            <a:p>
              <a:pPr eaLnBrk="1" hangingPunct="1"/>
              <a:endParaRPr lang="en-US" altLang="pl-PL" sz="1200">
                <a:latin typeface="Arial" charset="0"/>
              </a:endParaRPr>
            </a:p>
            <a:p>
              <a:pPr eaLnBrk="1" hangingPunct="1"/>
              <a:endParaRPr lang="en-US" altLang="pl-PL" sz="1200">
                <a:latin typeface="Arial" charset="0"/>
              </a:endParaRPr>
            </a:p>
            <a:p>
              <a:pPr eaLnBrk="1" hangingPunct="1"/>
              <a:endParaRPr lang="en-US" altLang="pl-PL" sz="1200">
                <a:latin typeface="Arial" charset="0"/>
              </a:endParaRPr>
            </a:p>
            <a:p>
              <a:pPr eaLnBrk="1" hangingPunct="1"/>
              <a:endParaRPr lang="en-US" altLang="pl-PL" sz="1200">
                <a:latin typeface="Arial" charset="0"/>
              </a:endParaRPr>
            </a:p>
            <a:p>
              <a:pPr eaLnBrk="1" hangingPunct="1"/>
              <a:r>
                <a:rPr lang="en-US" altLang="pl-PL" sz="1200">
                  <a:latin typeface="Arial" charset="0"/>
                </a:rPr>
                <a:t>         </a:t>
              </a:r>
              <a:r>
                <a:rPr lang="pl-PL" altLang="pl-PL" sz="1200">
                  <a:latin typeface="Arial" charset="0"/>
                </a:rPr>
                <a:t>        </a:t>
              </a:r>
              <a:endParaRPr lang="pl-PL" altLang="pl-PL">
                <a:latin typeface="Arial" charset="0"/>
              </a:endParaRPr>
            </a:p>
          </p:txBody>
        </p:sp>
        <p:sp>
          <p:nvSpPr>
            <p:cNvPr id="11284" name="Line 7"/>
            <p:cNvSpPr>
              <a:spLocks noChangeShapeType="1"/>
            </p:cNvSpPr>
            <p:nvPr/>
          </p:nvSpPr>
          <p:spPr bwMode="auto">
            <a:xfrm>
              <a:off x="2879" y="4885"/>
              <a:ext cx="0" cy="2788"/>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11285" name="Line 8"/>
            <p:cNvSpPr>
              <a:spLocks noChangeShapeType="1"/>
            </p:cNvSpPr>
            <p:nvPr/>
          </p:nvSpPr>
          <p:spPr bwMode="auto">
            <a:xfrm>
              <a:off x="7487" y="5929"/>
              <a:ext cx="0" cy="1872"/>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11286" name="Line 9"/>
            <p:cNvSpPr>
              <a:spLocks noChangeShapeType="1"/>
            </p:cNvSpPr>
            <p:nvPr/>
          </p:nvSpPr>
          <p:spPr bwMode="auto">
            <a:xfrm>
              <a:off x="2879" y="7624"/>
              <a:ext cx="532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1287" name="AutoShape 10" descr="25%"/>
            <p:cNvSpPr>
              <a:spLocks noChangeArrowheads="1"/>
            </p:cNvSpPr>
            <p:nvPr/>
          </p:nvSpPr>
          <p:spPr bwMode="auto">
            <a:xfrm>
              <a:off x="2879" y="5505"/>
              <a:ext cx="4608" cy="576"/>
            </a:xfrm>
            <a:prstGeom prst="rtTriangle">
              <a:avLst/>
            </a:prstGeom>
            <a:blipFill dpi="0" rotWithShape="0">
              <a:blip r:embed="rId2"/>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11288" name="Text Box 11"/>
            <p:cNvSpPr txBox="1">
              <a:spLocks noChangeArrowheads="1"/>
            </p:cNvSpPr>
            <p:nvPr/>
          </p:nvSpPr>
          <p:spPr bwMode="auto">
            <a:xfrm>
              <a:off x="5759" y="7760"/>
              <a:ext cx="273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termin zapadnięcia kontraktu</a:t>
              </a:r>
              <a:endParaRPr lang="pl-PL" altLang="pl-PL">
                <a:latin typeface="Arial" charset="0"/>
              </a:endParaRPr>
            </a:p>
          </p:txBody>
        </p:sp>
      </p:grpSp>
      <p:grpSp>
        <p:nvGrpSpPr>
          <p:cNvPr id="11269" name="Group 20"/>
          <p:cNvGrpSpPr>
            <a:grpSpLocks/>
          </p:cNvGrpSpPr>
          <p:nvPr/>
        </p:nvGrpSpPr>
        <p:grpSpPr bwMode="auto">
          <a:xfrm>
            <a:off x="2051050" y="3789363"/>
            <a:ext cx="4319588" cy="2559050"/>
            <a:chOff x="2241" y="10321"/>
            <a:chExt cx="7262" cy="4666"/>
          </a:xfrm>
        </p:grpSpPr>
        <p:sp>
          <p:nvSpPr>
            <p:cNvPr id="11278" name="Rectangle 21"/>
            <p:cNvSpPr>
              <a:spLocks noChangeArrowheads="1"/>
            </p:cNvSpPr>
            <p:nvPr/>
          </p:nvSpPr>
          <p:spPr bwMode="auto">
            <a:xfrm>
              <a:off x="2241" y="10321"/>
              <a:ext cx="7262" cy="4666"/>
            </a:xfrm>
            <a:prstGeom prst="rect">
              <a:avLst/>
            </a:prstGeom>
            <a:solidFill>
              <a:srgbClr val="FFFFFF"/>
            </a:solidFill>
            <a:ln w="9525">
              <a:solidFill>
                <a:srgbClr val="000000"/>
              </a:solidFill>
              <a:miter lim="800000"/>
              <a:headEnd/>
              <a:tailEnd/>
            </a:ln>
          </p:spPr>
          <p:txBody>
            <a:bodyPr lIns="0" tIns="0" rIns="0" bIns="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endParaRPr lang="pl-PL" altLang="pl-PL">
                <a:latin typeface="Arial" charset="0"/>
              </a:endParaRPr>
            </a:p>
          </p:txBody>
        </p:sp>
        <p:sp>
          <p:nvSpPr>
            <p:cNvPr id="11279" name="Line 22"/>
            <p:cNvSpPr>
              <a:spLocks noChangeShapeType="1"/>
            </p:cNvSpPr>
            <p:nvPr/>
          </p:nvSpPr>
          <p:spPr bwMode="auto">
            <a:xfrm>
              <a:off x="2781" y="11704"/>
              <a:ext cx="0" cy="3168"/>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11280" name="Line 23"/>
            <p:cNvSpPr>
              <a:spLocks noChangeShapeType="1"/>
            </p:cNvSpPr>
            <p:nvPr/>
          </p:nvSpPr>
          <p:spPr bwMode="auto">
            <a:xfrm>
              <a:off x="2781" y="14764"/>
              <a:ext cx="532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1281" name="AutoShape 24" descr="25%"/>
            <p:cNvSpPr>
              <a:spLocks noChangeArrowheads="1"/>
            </p:cNvSpPr>
            <p:nvPr/>
          </p:nvSpPr>
          <p:spPr bwMode="auto">
            <a:xfrm flipV="1">
              <a:off x="2781" y="12784"/>
              <a:ext cx="4680" cy="720"/>
            </a:xfrm>
            <a:prstGeom prst="rtTriangle">
              <a:avLst/>
            </a:prstGeom>
            <a:blipFill dpi="0" rotWithShape="0">
              <a:blip r:embed="rId2"/>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11282" name="Text Box 25"/>
            <p:cNvSpPr txBox="1">
              <a:spLocks noChangeArrowheads="1"/>
            </p:cNvSpPr>
            <p:nvPr/>
          </p:nvSpPr>
          <p:spPr bwMode="auto">
            <a:xfrm>
              <a:off x="5327" y="14296"/>
              <a:ext cx="288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000">
                  <a:latin typeface="Arial" charset="0"/>
                </a:rPr>
                <a:t>termin zapadnięcia kontraktu</a:t>
              </a:r>
              <a:endParaRPr lang="pl-PL" altLang="pl-PL">
                <a:latin typeface="Arial" charset="0"/>
              </a:endParaRPr>
            </a:p>
          </p:txBody>
        </p:sp>
      </p:grpSp>
      <p:sp>
        <p:nvSpPr>
          <p:cNvPr id="11270" name="Line 26"/>
          <p:cNvSpPr>
            <a:spLocks noChangeShapeType="1"/>
          </p:cNvSpPr>
          <p:nvPr/>
        </p:nvSpPr>
        <p:spPr bwMode="auto">
          <a:xfrm>
            <a:off x="5219700" y="4149725"/>
            <a:ext cx="0" cy="2303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271" name="Text Box 28"/>
          <p:cNvSpPr txBox="1">
            <a:spLocks noChangeArrowheads="1"/>
          </p:cNvSpPr>
          <p:nvPr/>
        </p:nvSpPr>
        <p:spPr bwMode="auto">
          <a:xfrm>
            <a:off x="250825" y="3357563"/>
            <a:ext cx="1512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Baza = F - S</a:t>
            </a:r>
          </a:p>
        </p:txBody>
      </p:sp>
      <p:sp>
        <p:nvSpPr>
          <p:cNvPr id="11272" name="Line 29"/>
          <p:cNvSpPr>
            <a:spLocks noChangeShapeType="1"/>
          </p:cNvSpPr>
          <p:nvPr/>
        </p:nvSpPr>
        <p:spPr bwMode="auto">
          <a:xfrm flipV="1">
            <a:off x="900113" y="2133600"/>
            <a:ext cx="1584325"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273" name="Line 30"/>
          <p:cNvSpPr>
            <a:spLocks noChangeShapeType="1"/>
          </p:cNvSpPr>
          <p:nvPr/>
        </p:nvSpPr>
        <p:spPr bwMode="auto">
          <a:xfrm>
            <a:off x="971550" y="3573463"/>
            <a:ext cx="1584325"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274" name="Text Box 31"/>
          <p:cNvSpPr txBox="1">
            <a:spLocks noChangeArrowheads="1"/>
          </p:cNvSpPr>
          <p:nvPr/>
        </p:nvSpPr>
        <p:spPr bwMode="auto">
          <a:xfrm>
            <a:off x="3851275" y="1557338"/>
            <a:ext cx="230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Futures towarowe</a:t>
            </a:r>
          </a:p>
        </p:txBody>
      </p:sp>
      <p:sp>
        <p:nvSpPr>
          <p:cNvPr id="11275" name="Text Box 32"/>
          <p:cNvSpPr txBox="1">
            <a:spLocks noChangeArrowheads="1"/>
          </p:cNvSpPr>
          <p:nvPr/>
        </p:nvSpPr>
        <p:spPr bwMode="auto">
          <a:xfrm>
            <a:off x="2843213" y="4076700"/>
            <a:ext cx="223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Futures  finansowe</a:t>
            </a:r>
          </a:p>
        </p:txBody>
      </p:sp>
      <p:sp>
        <p:nvSpPr>
          <p:cNvPr id="11276" name="Text Box 33"/>
          <p:cNvSpPr txBox="1">
            <a:spLocks noChangeArrowheads="1"/>
          </p:cNvSpPr>
          <p:nvPr/>
        </p:nvSpPr>
        <p:spPr bwMode="auto">
          <a:xfrm>
            <a:off x="2051050" y="1700213"/>
            <a:ext cx="288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F</a:t>
            </a:r>
          </a:p>
          <a:p>
            <a:pPr eaLnBrk="1" hangingPunct="1">
              <a:spcBef>
                <a:spcPct val="50000"/>
              </a:spcBef>
            </a:pPr>
            <a:r>
              <a:rPr lang="pl-PL" altLang="pl-PL">
                <a:latin typeface="Arial" charset="0"/>
              </a:rPr>
              <a:t>S</a:t>
            </a:r>
          </a:p>
        </p:txBody>
      </p:sp>
      <p:sp>
        <p:nvSpPr>
          <p:cNvPr id="11277" name="Text Box 34"/>
          <p:cNvSpPr txBox="1">
            <a:spLocks noChangeArrowheads="1"/>
          </p:cNvSpPr>
          <p:nvPr/>
        </p:nvSpPr>
        <p:spPr bwMode="auto">
          <a:xfrm>
            <a:off x="2051050" y="4941888"/>
            <a:ext cx="4333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S</a:t>
            </a:r>
          </a:p>
          <a:p>
            <a:pPr eaLnBrk="1" hangingPunct="1">
              <a:spcBef>
                <a:spcPct val="50000"/>
              </a:spcBef>
            </a:pPr>
            <a:r>
              <a:rPr lang="pl-PL" altLang="pl-PL">
                <a:latin typeface="Arial" charset="0"/>
              </a:rPr>
              <a:t>F</a:t>
            </a:r>
          </a:p>
        </p:txBody>
      </p:sp>
    </p:spTree>
    <p:extLst>
      <p:ext uri="{BB962C8B-B14F-4D97-AF65-F5344CB8AC3E}">
        <p14:creationId xmlns:p14="http://schemas.microsoft.com/office/powerpoint/2010/main" val="198512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4714176-1D8F-4A6E-9F2E-A3541E7A3F71}" type="slidenum">
              <a:rPr lang="pl-PL" altLang="pl-PL" smtClean="0"/>
              <a:pPr eaLnBrk="1" hangingPunct="1"/>
              <a:t>64</a:t>
            </a:fld>
            <a:endParaRPr lang="pl-PL" altLang="pl-PL" smtClean="0"/>
          </a:p>
        </p:txBody>
      </p:sp>
      <p:sp>
        <p:nvSpPr>
          <p:cNvPr id="12291" name="Rectangle 2"/>
          <p:cNvSpPr>
            <a:spLocks noGrp="1" noChangeArrowheads="1"/>
          </p:cNvSpPr>
          <p:nvPr>
            <p:ph type="title"/>
          </p:nvPr>
        </p:nvSpPr>
        <p:spPr>
          <a:xfrm>
            <a:off x="1219200" y="228600"/>
            <a:ext cx="6926263" cy="1143000"/>
          </a:xfrm>
        </p:spPr>
        <p:txBody>
          <a:bodyPr/>
          <a:lstStyle/>
          <a:p>
            <a:pPr eaLnBrk="1" hangingPunct="1"/>
            <a:r>
              <a:rPr lang="pl-PL" altLang="pl-PL" smtClean="0"/>
              <a:t>Depozyt zabezpieczający</a:t>
            </a:r>
          </a:p>
        </p:txBody>
      </p:sp>
      <p:sp>
        <p:nvSpPr>
          <p:cNvPr id="12292" name="Rectangle 3"/>
          <p:cNvSpPr>
            <a:spLocks noGrp="1" noChangeArrowheads="1"/>
          </p:cNvSpPr>
          <p:nvPr>
            <p:ph type="body" idx="1"/>
          </p:nvPr>
        </p:nvSpPr>
        <p:spPr>
          <a:xfrm>
            <a:off x="304800" y="1828800"/>
            <a:ext cx="5562600" cy="4876800"/>
          </a:xfrm>
        </p:spPr>
        <p:txBody>
          <a:bodyPr/>
          <a:lstStyle/>
          <a:p>
            <a:pPr eaLnBrk="1" hangingPunct="1">
              <a:lnSpc>
                <a:spcPct val="80000"/>
              </a:lnSpc>
            </a:pPr>
            <a:r>
              <a:rPr lang="pl-PL" altLang="pl-PL" sz="2200" smtClean="0"/>
              <a:t>Depozyt składany przez strony transakcji jest sposobem na eliminację ryzyka kredytowego</a:t>
            </a:r>
          </a:p>
          <a:p>
            <a:pPr eaLnBrk="1" hangingPunct="1">
              <a:lnSpc>
                <a:spcPct val="80000"/>
              </a:lnSpc>
            </a:pPr>
            <a:r>
              <a:rPr lang="pl-PL" altLang="pl-PL" sz="2200" smtClean="0"/>
              <a:t>Wielkość depozytu powinna umożliwić giełdzie zamkniecie pozycji na danym kontrakcie bez poniesienia strat</a:t>
            </a:r>
          </a:p>
          <a:p>
            <a:pPr eaLnBrk="1" hangingPunct="1">
              <a:lnSpc>
                <a:spcPct val="80000"/>
              </a:lnSpc>
            </a:pPr>
            <a:r>
              <a:rPr lang="pl-PL" altLang="pl-PL" sz="2200" smtClean="0"/>
              <a:t>Depozyt nie może być większy ponad potrzeby wynikające z wykonania, aby nie zwiększać zamroczenia środków partnerów i tym samy zwiększać kosztów transakcji. Dlatego jest dostosowywany do bieżącej chwili</a:t>
            </a:r>
          </a:p>
          <a:p>
            <a:pPr eaLnBrk="1" hangingPunct="1">
              <a:lnSpc>
                <a:spcPct val="80000"/>
              </a:lnSpc>
            </a:pPr>
            <a:r>
              <a:rPr lang="pl-PL" altLang="pl-PL" sz="2200" smtClean="0"/>
              <a:t>Wielkość depozytu określają rozmiary oczekiwanych, maksymalnych różnic wartości kontraktu między dwoma kolejnymi sesjami</a:t>
            </a:r>
          </a:p>
        </p:txBody>
      </p:sp>
      <p:pic>
        <p:nvPicPr>
          <p:cNvPr id="12293" name="Picture 5" descr="http://solari.com/blog/wp-content/uploads/2009/06/deposit-bo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327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533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850CA88-3633-47FC-A490-9F967F9CEFC0}" type="slidenum">
              <a:rPr lang="pl-PL" altLang="pl-PL" smtClean="0"/>
              <a:pPr eaLnBrk="1" hangingPunct="1"/>
              <a:t>65</a:t>
            </a:fld>
            <a:endParaRPr lang="pl-PL" altLang="pl-PL" smtClean="0"/>
          </a:p>
        </p:txBody>
      </p:sp>
      <p:sp>
        <p:nvSpPr>
          <p:cNvPr id="13315" name="Rectangle 2"/>
          <p:cNvSpPr>
            <a:spLocks noGrp="1" noChangeArrowheads="1"/>
          </p:cNvSpPr>
          <p:nvPr>
            <p:ph type="title"/>
          </p:nvPr>
        </p:nvSpPr>
        <p:spPr/>
        <p:txBody>
          <a:bodyPr>
            <a:normAutofit fontScale="90000"/>
          </a:bodyPr>
          <a:lstStyle/>
          <a:p>
            <a:pPr eaLnBrk="1" hangingPunct="1"/>
            <a:r>
              <a:rPr lang="pl-PL" altLang="pl-PL" smtClean="0"/>
              <a:t>Określanie depozytu zabezpieczającego </a:t>
            </a:r>
          </a:p>
        </p:txBody>
      </p:sp>
      <p:sp>
        <p:nvSpPr>
          <p:cNvPr id="13316" name="Rectangle 3"/>
          <p:cNvSpPr>
            <a:spLocks noGrp="1" noChangeArrowheads="1"/>
          </p:cNvSpPr>
          <p:nvPr>
            <p:ph type="body" idx="1"/>
          </p:nvPr>
        </p:nvSpPr>
        <p:spPr>
          <a:xfrm>
            <a:off x="468313" y="1844675"/>
            <a:ext cx="8229600" cy="4525963"/>
          </a:xfrm>
        </p:spPr>
        <p:txBody>
          <a:bodyPr/>
          <a:lstStyle/>
          <a:p>
            <a:pPr eaLnBrk="1" hangingPunct="1">
              <a:lnSpc>
                <a:spcPct val="80000"/>
              </a:lnSpc>
            </a:pPr>
            <a:r>
              <a:rPr lang="pl-PL" altLang="pl-PL" sz="2400" smtClean="0"/>
              <a:t>Procedura ustalania wielkości zabezpieczania, do którego zobowiązany jest każdy uczestnik obrotu, jest następująca:</a:t>
            </a:r>
          </a:p>
          <a:p>
            <a:pPr eaLnBrk="1" hangingPunct="1">
              <a:lnSpc>
                <a:spcPct val="80000"/>
              </a:lnSpc>
              <a:buFont typeface="Wingdings" pitchFamily="2" charset="2"/>
              <a:buNone/>
            </a:pPr>
            <a:r>
              <a:rPr lang="pl-PL" altLang="pl-PL" sz="2400" smtClean="0"/>
              <a:t>		1) oblicza się niezbędne zabezpieczenia dla każdego kontraktu osobno</a:t>
            </a:r>
          </a:p>
          <a:p>
            <a:pPr eaLnBrk="1" hangingPunct="1">
              <a:lnSpc>
                <a:spcPct val="80000"/>
              </a:lnSpc>
              <a:buFont typeface="Wingdings" pitchFamily="2" charset="2"/>
              <a:buNone/>
            </a:pPr>
            <a:r>
              <a:rPr lang="pl-PL" altLang="pl-PL" sz="2400" smtClean="0"/>
              <a:t>		2) w zależności od ilości i rodzaju kontraktów danego uczestnika oblicza się kwotę całkowitego, obowiązkowego zabezpieczenia</a:t>
            </a:r>
          </a:p>
          <a:p>
            <a:pPr eaLnBrk="1" hangingPunct="1">
              <a:lnSpc>
                <a:spcPct val="80000"/>
              </a:lnSpc>
              <a:buFont typeface="Wingdings" pitchFamily="2" charset="2"/>
              <a:buNone/>
            </a:pPr>
            <a:r>
              <a:rPr lang="pl-PL" altLang="pl-PL" sz="2400" smtClean="0"/>
              <a:t>		3) wymienioną kwotę porównuje się z dotychczasowym zabezpieczeniem; otrzymana różnica staje się zobowiązaniem do pokrycia w dniu następnym lub należnością giełdy do wykorzystania od dnia następnego począwszy </a:t>
            </a:r>
          </a:p>
        </p:txBody>
      </p:sp>
      <p:pic>
        <p:nvPicPr>
          <p:cNvPr id="13317" name="Picture 5" descr="http://www.monitorbankrates.com/wp-content/uploads/2009/07/quantum-national-bank-cd-ra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8" y="0"/>
            <a:ext cx="24495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181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DECEDA1-0D74-4287-A948-206BAD6E607F}" type="slidenum">
              <a:rPr lang="pl-PL" altLang="pl-PL" smtClean="0"/>
              <a:pPr eaLnBrk="1" hangingPunct="1"/>
              <a:t>66</a:t>
            </a:fld>
            <a:endParaRPr lang="pl-PL" altLang="pl-PL" smtClean="0"/>
          </a:p>
        </p:txBody>
      </p:sp>
      <p:sp>
        <p:nvSpPr>
          <p:cNvPr id="14339" name="Rectangle 2"/>
          <p:cNvSpPr>
            <a:spLocks noGrp="1" noChangeArrowheads="1"/>
          </p:cNvSpPr>
          <p:nvPr>
            <p:ph type="title"/>
          </p:nvPr>
        </p:nvSpPr>
        <p:spPr/>
        <p:txBody>
          <a:bodyPr>
            <a:normAutofit fontScale="90000"/>
          </a:bodyPr>
          <a:lstStyle/>
          <a:p>
            <a:pPr eaLnBrk="1" hangingPunct="1"/>
            <a:r>
              <a:rPr lang="pl-PL" altLang="pl-PL" smtClean="0"/>
              <a:t>Depozyt początkowy i podtrzymujacy</a:t>
            </a:r>
          </a:p>
        </p:txBody>
      </p:sp>
      <p:sp>
        <p:nvSpPr>
          <p:cNvPr id="14340" name="Rectangle 3"/>
          <p:cNvSpPr>
            <a:spLocks noGrp="1" noChangeArrowheads="1"/>
          </p:cNvSpPr>
          <p:nvPr>
            <p:ph type="body" idx="1"/>
          </p:nvPr>
        </p:nvSpPr>
        <p:spPr>
          <a:xfrm>
            <a:off x="1182688" y="2017713"/>
            <a:ext cx="7772400" cy="4019550"/>
          </a:xfrm>
        </p:spPr>
        <p:txBody>
          <a:bodyPr/>
          <a:lstStyle/>
          <a:p>
            <a:pPr eaLnBrk="1" hangingPunct="1">
              <a:lnSpc>
                <a:spcPct val="80000"/>
              </a:lnSpc>
            </a:pPr>
            <a:r>
              <a:rPr lang="pl-PL" altLang="pl-PL" sz="2000" smtClean="0"/>
              <a:t>Na giełdach przyjęło się, że wnoszony na początku depozyt jest z zasady większy od później wymaganego. Mamy więc do czynienia z dwoma rodzajami depozytów:</a:t>
            </a:r>
          </a:p>
          <a:p>
            <a:pPr eaLnBrk="1" hangingPunct="1">
              <a:lnSpc>
                <a:spcPct val="80000"/>
              </a:lnSpc>
              <a:buFont typeface="Wingdings" pitchFamily="2" charset="2"/>
              <a:buNone/>
            </a:pPr>
            <a:r>
              <a:rPr lang="pl-PL" altLang="pl-PL" sz="2000" smtClean="0"/>
              <a:t>		- depozyt początkowy (</a:t>
            </a:r>
            <a:r>
              <a:rPr lang="pl-PL" altLang="pl-PL" sz="2000" i="1" smtClean="0"/>
              <a:t>initial margin</a:t>
            </a:r>
            <a:r>
              <a:rPr lang="pl-PL" altLang="pl-PL" sz="2000" smtClean="0"/>
              <a:t>)</a:t>
            </a:r>
          </a:p>
          <a:p>
            <a:pPr eaLnBrk="1" hangingPunct="1">
              <a:lnSpc>
                <a:spcPct val="80000"/>
              </a:lnSpc>
              <a:buFont typeface="Wingdings" pitchFamily="2" charset="2"/>
              <a:buNone/>
            </a:pPr>
            <a:r>
              <a:rPr lang="pl-PL" altLang="pl-PL" sz="2000" smtClean="0"/>
              <a:t>		- depozyt podtrzymujący (</a:t>
            </a:r>
            <a:r>
              <a:rPr lang="pl-PL" altLang="pl-PL" sz="2000" i="1" smtClean="0"/>
              <a:t>maintaining margin</a:t>
            </a:r>
            <a:r>
              <a:rPr lang="pl-PL" altLang="pl-PL" sz="2000" smtClean="0"/>
              <a:t>), wynoszący na ogół 75% depozytu początkowego</a:t>
            </a:r>
          </a:p>
          <a:p>
            <a:pPr eaLnBrk="1" hangingPunct="1">
              <a:lnSpc>
                <a:spcPct val="80000"/>
              </a:lnSpc>
            </a:pPr>
            <a:r>
              <a:rPr lang="pl-PL" altLang="pl-PL" sz="2000" smtClean="0"/>
              <a:t>Depozyt ustalony w wysokości początkowej musi być utrzymywany tylko jeden dzień. Na późniejszych sesjach wystarczy poprzestać jedynie na depozycie podtrzymującym. </a:t>
            </a:r>
          </a:p>
          <a:p>
            <a:pPr eaLnBrk="1" hangingPunct="1">
              <a:lnSpc>
                <a:spcPct val="80000"/>
              </a:lnSpc>
            </a:pPr>
            <a:r>
              <a:rPr lang="pl-PL" altLang="pl-PL" sz="2000" smtClean="0"/>
              <a:t>Istnienie wyższego depozytu początkowego wynika z procedury obrotu. Złożenie depozytu powinno nastąpić w tym samym momencie co zawarcie transakcji. W tym momencie nie jest jeszcze znana cena rozliczeniowa (</a:t>
            </a:r>
            <a:r>
              <a:rPr lang="pl-PL" altLang="pl-PL" sz="2000" i="1" smtClean="0"/>
              <a:t>settlement price</a:t>
            </a:r>
            <a:r>
              <a:rPr lang="pl-PL" altLang="pl-PL" sz="2000" smtClean="0"/>
              <a:t>), która poznajemy przecież dopiero na zamknięciu sesji. Może być ona wyższa od ceny, po której kontrakt był zakupiony (sprzedany) </a:t>
            </a:r>
          </a:p>
        </p:txBody>
      </p:sp>
      <p:pic>
        <p:nvPicPr>
          <p:cNvPr id="14341" name="Picture 5" descr="http://www.corshamref.org.uk/fitness/dopeyim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230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6C638AB-7948-4C00-AD06-567D46AD0567}" type="slidenum">
              <a:rPr lang="pl-PL" altLang="pl-PL" smtClean="0"/>
              <a:pPr eaLnBrk="1" hangingPunct="1"/>
              <a:t>67</a:t>
            </a:fld>
            <a:endParaRPr lang="pl-PL" altLang="pl-PL" smtClean="0"/>
          </a:p>
        </p:txBody>
      </p:sp>
      <p:sp>
        <p:nvSpPr>
          <p:cNvPr id="15363" name="Rectangle 2"/>
          <p:cNvSpPr>
            <a:spLocks noGrp="1" noChangeArrowheads="1"/>
          </p:cNvSpPr>
          <p:nvPr>
            <p:ph type="title"/>
          </p:nvPr>
        </p:nvSpPr>
        <p:spPr/>
        <p:txBody>
          <a:bodyPr/>
          <a:lstStyle/>
          <a:p>
            <a:pPr eaLnBrk="1" hangingPunct="1"/>
            <a:r>
              <a:rPr lang="pl-PL" altLang="pl-PL" smtClean="0"/>
              <a:t>Warunki dostawy</a:t>
            </a:r>
          </a:p>
        </p:txBody>
      </p:sp>
      <p:pic>
        <p:nvPicPr>
          <p:cNvPr id="15364" name="Picture 5" descr="http://newyorkette.com/wp-content/uploads/2008/10/bbdeliverypuppy_450-300x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p:cNvSpPr>
            <a:spLocks noGrp="1" noChangeArrowheads="1"/>
          </p:cNvSpPr>
          <p:nvPr>
            <p:ph type="body" idx="1"/>
          </p:nvPr>
        </p:nvSpPr>
        <p:spPr>
          <a:xfrm>
            <a:off x="609600" y="2133600"/>
            <a:ext cx="7772400" cy="4114800"/>
          </a:xfrm>
        </p:spPr>
        <p:txBody>
          <a:bodyPr/>
          <a:lstStyle/>
          <a:p>
            <a:pPr eaLnBrk="1" hangingPunct="1">
              <a:lnSpc>
                <a:spcPct val="80000"/>
              </a:lnSpc>
            </a:pPr>
            <a:r>
              <a:rPr lang="pl-PL" altLang="pl-PL" sz="2400" smtClean="0"/>
              <a:t>W  transakcjach rzeczywistych dostawa jest określona na dzień zapadnięcia kontraktu. Obowiązki partnerowi w tym dniu są następujące:</a:t>
            </a:r>
          </a:p>
          <a:p>
            <a:pPr eaLnBrk="1" hangingPunct="1">
              <a:lnSpc>
                <a:spcPct val="80000"/>
              </a:lnSpc>
              <a:buFont typeface="Wingdings" pitchFamily="2" charset="2"/>
              <a:buNone/>
            </a:pPr>
            <a:r>
              <a:rPr lang="pl-PL" altLang="pl-PL" sz="2400" smtClean="0"/>
              <a:t>		- długa pozycja, dostarczenie w wyznaczonym miejscu (dom składowy) określonej w kontrakcie ilości towarów</a:t>
            </a:r>
          </a:p>
          <a:p>
            <a:pPr eaLnBrk="1" hangingPunct="1">
              <a:lnSpc>
                <a:spcPct val="80000"/>
              </a:lnSpc>
              <a:buFont typeface="Wingdings" pitchFamily="2" charset="2"/>
              <a:buNone/>
            </a:pPr>
            <a:r>
              <a:rPr lang="pl-PL" altLang="pl-PL" sz="2400" smtClean="0"/>
              <a:t>		- krotka pozycja, odbiór z domu składowego w wyznaczonym czasie ….towarów</a:t>
            </a:r>
          </a:p>
          <a:p>
            <a:pPr eaLnBrk="1" hangingPunct="1">
              <a:lnSpc>
                <a:spcPct val="80000"/>
              </a:lnSpc>
            </a:pPr>
            <a:r>
              <a:rPr lang="pl-PL" altLang="pl-PL" sz="2400" smtClean="0"/>
              <a:t>W transakcjach nierzeczywistych cena rozliczeniowa futures i cena zamknięcia w obrocie instrumentami bazowymi określają przepływy finansowe miedzy partnerami</a:t>
            </a:r>
          </a:p>
        </p:txBody>
      </p:sp>
    </p:spTree>
    <p:extLst>
      <p:ext uri="{BB962C8B-B14F-4D97-AF65-F5344CB8AC3E}">
        <p14:creationId xmlns:p14="http://schemas.microsoft.com/office/powerpoint/2010/main" val="1531220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246E173-1354-4968-A5C9-AC5C3ACEAC46}" type="slidenum">
              <a:rPr lang="pl-PL" altLang="pl-PL" smtClean="0"/>
              <a:pPr eaLnBrk="1" hangingPunct="1"/>
              <a:t>68</a:t>
            </a:fld>
            <a:endParaRPr lang="pl-PL" altLang="pl-PL" smtClean="0"/>
          </a:p>
        </p:txBody>
      </p:sp>
      <p:sp>
        <p:nvSpPr>
          <p:cNvPr id="16387" name="Rectangle 1026"/>
          <p:cNvSpPr>
            <a:spLocks noGrp="1" noChangeArrowheads="1"/>
          </p:cNvSpPr>
          <p:nvPr>
            <p:ph type="title"/>
          </p:nvPr>
        </p:nvSpPr>
        <p:spPr/>
        <p:txBody>
          <a:bodyPr/>
          <a:lstStyle/>
          <a:p>
            <a:pPr eaLnBrk="1" hangingPunct="1"/>
            <a:r>
              <a:rPr lang="pl-PL" altLang="pl-PL" smtClean="0"/>
              <a:t>Rozliczenie</a:t>
            </a:r>
          </a:p>
        </p:txBody>
      </p:sp>
      <p:sp>
        <p:nvSpPr>
          <p:cNvPr id="16388" name="Rectangle 1027"/>
          <p:cNvSpPr>
            <a:spLocks noGrp="1" noChangeArrowheads="1"/>
          </p:cNvSpPr>
          <p:nvPr>
            <p:ph type="body" idx="1"/>
          </p:nvPr>
        </p:nvSpPr>
        <p:spPr/>
        <p:txBody>
          <a:bodyPr/>
          <a:lstStyle/>
          <a:p>
            <a:pPr eaLnBrk="1" hangingPunct="1">
              <a:lnSpc>
                <a:spcPct val="80000"/>
              </a:lnSpc>
            </a:pPr>
            <a:r>
              <a:rPr lang="pl-PL" altLang="pl-PL" sz="2400" smtClean="0"/>
              <a:t>Na giełdzie codziennie, po zamknięciu sesji  dokonuje się rozliczenia pozycji uczestników operacji  futures:</a:t>
            </a:r>
          </a:p>
          <a:p>
            <a:pPr eaLnBrk="1" hangingPunct="1">
              <a:lnSpc>
                <a:spcPct val="80000"/>
              </a:lnSpc>
              <a:buFont typeface="Wingdings" pitchFamily="2" charset="2"/>
              <a:buNone/>
            </a:pPr>
            <a:r>
              <a:rPr lang="pl-PL" altLang="pl-PL" sz="2400" smtClean="0"/>
              <a:t>		1) określenia nowej wartości depozytu zabezpieczającego</a:t>
            </a:r>
          </a:p>
          <a:p>
            <a:pPr eaLnBrk="1" hangingPunct="1">
              <a:lnSpc>
                <a:spcPct val="80000"/>
              </a:lnSpc>
              <a:buFont typeface="Wingdings" pitchFamily="2" charset="2"/>
              <a:buNone/>
            </a:pPr>
            <a:r>
              <a:rPr lang="pl-PL" altLang="pl-PL" sz="2400" smtClean="0"/>
              <a:t>		2) transferu od jednego uczestnika do drugiego (z krótkiej na długą pozycję lub odwrotnie) na kwoty będącej iloczynem wielkości wzrostu (spadku) ceny i rozmiarów kontraktu</a:t>
            </a:r>
          </a:p>
          <a:p>
            <a:pPr eaLnBrk="1" hangingPunct="1">
              <a:lnSpc>
                <a:spcPct val="80000"/>
              </a:lnSpc>
              <a:buFont typeface="Wingdings" pitchFamily="2" charset="2"/>
              <a:buNone/>
            </a:pPr>
            <a:r>
              <a:rPr lang="pl-PL" altLang="pl-PL" sz="2400" smtClean="0"/>
              <a:t>		3) ewentualnego wycofania różnicy między niezbędną wartością zabezpieczenia a kwotą stanowiącą sumę poprzedniego zabezpieczenia plus wartość wspomnianego transferu.</a:t>
            </a:r>
          </a:p>
        </p:txBody>
      </p:sp>
      <p:pic>
        <p:nvPicPr>
          <p:cNvPr id="16389" name="Picture 1029" descr="http://www.syncapadvisers.com/images/pic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324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835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55"/>
          <p:cNvSpPr>
            <a:spLocks noGrp="1" noChangeArrowheads="1"/>
          </p:cNvSpPr>
          <p:nvPr>
            <p:ph type="title"/>
          </p:nvPr>
        </p:nvSpPr>
        <p:spPr/>
        <p:txBody>
          <a:bodyPr/>
          <a:lstStyle/>
          <a:p>
            <a:pPr eaLnBrk="1" hangingPunct="1"/>
            <a:r>
              <a:rPr lang="pl-PL" altLang="pl-PL" sz="4000" smtClean="0"/>
              <a:t>Uproszczony przykład dziennych rozliczeń kontraktu WIG 20 </a:t>
            </a:r>
          </a:p>
        </p:txBody>
      </p:sp>
      <p:graphicFrame>
        <p:nvGraphicFramePr>
          <p:cNvPr id="13585" name="Group 273"/>
          <p:cNvGraphicFramePr>
            <a:graphicFrameLocks noGrp="1"/>
          </p:cNvGraphicFramePr>
          <p:nvPr>
            <p:ph idx="1"/>
          </p:nvPr>
        </p:nvGraphicFramePr>
        <p:xfrm>
          <a:off x="179388" y="1600200"/>
          <a:ext cx="8964612" cy="4565652"/>
        </p:xfrm>
        <a:graphic>
          <a:graphicData uri="http://schemas.openxmlformats.org/drawingml/2006/table">
            <a:tbl>
              <a:tblPr/>
              <a:tblGrid>
                <a:gridCol w="474662"/>
                <a:gridCol w="1116013"/>
                <a:gridCol w="1300162"/>
                <a:gridCol w="1230313"/>
                <a:gridCol w="1012825"/>
                <a:gridCol w="1154112"/>
                <a:gridCol w="1057275"/>
                <a:gridCol w="1619250"/>
              </a:tblGrid>
              <a:tr h="862013">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Dzień</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WIG 20, pkt w danym dniu</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Wart. kontraktu (WIGx 10 zł)</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Depozyt (10% w. kontraktu</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Dzienny dpływ/przypływ długa pozycja</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Skumulowana suma dziennych odpł/przypł. dł. poz.  </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Dzienny dpływ/przypływ krótka pozycja</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8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Skumulowana suma dziennych odpł/przypł. dł. poz.</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0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7305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22225"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0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-1910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-110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-2110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0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-1955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0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-1910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-2110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0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-1865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rPr>
                        <a:t>-2165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2" gridSpan="4">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Rozliczenie zamkniętych pozycji ( wart. wycofanego depozytu + stan konta)</a:t>
                      </a:r>
                      <a:endParaRPr kumimoji="0" lang="pl-PL" sz="18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150</a:t>
                      </a:r>
                      <a:endPar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pl-PL"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-150</a:t>
                      </a:r>
                      <a:endParaRPr kumimoji="0" lang="pl-PL" sz="1600" b="0"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16181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43E2BE7-2B63-4861-B764-93E19B22F549}" type="slidenum">
              <a:rPr lang="pl-PL" altLang="pl-PL"/>
              <a:pPr eaLnBrk="1" hangingPunct="1"/>
              <a:t>7</a:t>
            </a:fld>
            <a:endParaRPr lang="pl-PL" altLang="pl-PL"/>
          </a:p>
        </p:txBody>
      </p:sp>
      <p:sp>
        <p:nvSpPr>
          <p:cNvPr id="16387" name="Rectangle 2"/>
          <p:cNvSpPr>
            <a:spLocks noGrp="1" noChangeArrowheads="1"/>
          </p:cNvSpPr>
          <p:nvPr>
            <p:ph type="title"/>
          </p:nvPr>
        </p:nvSpPr>
        <p:spPr/>
        <p:txBody>
          <a:bodyPr>
            <a:normAutofit fontScale="90000"/>
          </a:bodyPr>
          <a:lstStyle/>
          <a:p>
            <a:pPr eaLnBrk="1" hangingPunct="1"/>
            <a:r>
              <a:rPr lang="pl-PL" altLang="pl-PL" dirty="0" smtClean="0"/>
              <a:t>Rodzaje </a:t>
            </a:r>
            <a:r>
              <a:rPr lang="pl-PL" altLang="pl-PL" dirty="0" smtClean="0"/>
              <a:t>ryzyka zabezpieczane pochodnymi</a:t>
            </a:r>
            <a:endParaRPr lang="pl-PL" altLang="pl-PL" dirty="0" smtClean="0"/>
          </a:p>
        </p:txBody>
      </p:sp>
      <p:pic>
        <p:nvPicPr>
          <p:cNvPr id="16388" name="Picture 5" descr="http://www.fotosearch.com/bthumb/ARP/ARP114/Exec_Tg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1828800"/>
            <a:ext cx="31813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Grp="1" noChangeArrowheads="1"/>
          </p:cNvSpPr>
          <p:nvPr>
            <p:ph type="body" idx="1"/>
          </p:nvPr>
        </p:nvSpPr>
        <p:spPr>
          <a:xfrm>
            <a:off x="457200" y="2133600"/>
            <a:ext cx="6629400" cy="4114800"/>
          </a:xfrm>
        </p:spPr>
        <p:txBody>
          <a:bodyPr/>
          <a:lstStyle/>
          <a:p>
            <a:pPr eaLnBrk="1" hangingPunct="1"/>
            <a:r>
              <a:rPr lang="pl-PL" altLang="pl-PL" smtClean="0"/>
              <a:t>Ryzyka systemowe - czyli zależne od parametrów kształtujących cały system gospodarczy </a:t>
            </a:r>
          </a:p>
          <a:p>
            <a:pPr eaLnBrk="1" hangingPunct="1"/>
            <a:r>
              <a:rPr lang="pl-PL" altLang="pl-PL" dirty="0" smtClean="0"/>
              <a:t>Ryzyka niesystemowe - mające znaczenie tylko w relacji przedsiębiorstwo – jego lokalne otoczenie.</a:t>
            </a:r>
          </a:p>
        </p:txBody>
      </p:sp>
    </p:spTree>
    <p:extLst>
      <p:ext uri="{BB962C8B-B14F-4D97-AF65-F5344CB8AC3E}">
        <p14:creationId xmlns:p14="http://schemas.microsoft.com/office/powerpoint/2010/main" val="3394529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EA58163-BA80-4FF7-A6A5-8F02C809CE1B}" type="slidenum">
              <a:rPr lang="pl-PL" altLang="pl-PL" smtClean="0"/>
              <a:pPr eaLnBrk="1" hangingPunct="1"/>
              <a:t>70</a:t>
            </a:fld>
            <a:endParaRPr lang="pl-PL" altLang="pl-PL" smtClean="0"/>
          </a:p>
        </p:txBody>
      </p:sp>
      <p:sp>
        <p:nvSpPr>
          <p:cNvPr id="18435" name="Rectangle 2"/>
          <p:cNvSpPr>
            <a:spLocks noGrp="1" noChangeArrowheads="1"/>
          </p:cNvSpPr>
          <p:nvPr>
            <p:ph type="title"/>
          </p:nvPr>
        </p:nvSpPr>
        <p:spPr/>
        <p:txBody>
          <a:bodyPr>
            <a:normAutofit fontScale="90000"/>
          </a:bodyPr>
          <a:lstStyle/>
          <a:p>
            <a:pPr eaLnBrk="1" hangingPunct="1"/>
            <a:r>
              <a:rPr lang="pl-PL" altLang="pl-PL" sz="4000" smtClean="0"/>
              <a:t>. </a:t>
            </a:r>
            <a:r>
              <a:rPr lang="pl-PL" altLang="pl-PL" sz="2400" smtClean="0"/>
              <a:t>Skumulowane wartości wpływów (odpływów) środków z zajmowanych pozycji na pojedynczym kontrakcie futures na WIG 20 w okresie 1.07-18.09.1998</a:t>
            </a:r>
          </a:p>
        </p:txBody>
      </p:sp>
      <p:sp>
        <p:nvSpPr>
          <p:cNvPr id="18436" name="Rectangle 5"/>
          <p:cNvSpPr>
            <a:spLocks noChangeArrowheads="1"/>
          </p:cNvSpPr>
          <p:nvPr/>
        </p:nvSpPr>
        <p:spPr bwMode="auto">
          <a:xfrm>
            <a:off x="0" y="2105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18437" name="Object 1024"/>
          <p:cNvGraphicFramePr>
            <a:graphicFrameLocks noChangeAspect="1"/>
          </p:cNvGraphicFramePr>
          <p:nvPr/>
        </p:nvGraphicFramePr>
        <p:xfrm>
          <a:off x="0" y="2105025"/>
          <a:ext cx="8748713" cy="4060825"/>
        </p:xfrm>
        <a:graphic>
          <a:graphicData uri="http://schemas.openxmlformats.org/presentationml/2006/ole">
            <mc:AlternateContent xmlns:mc="http://schemas.openxmlformats.org/markup-compatibility/2006">
              <mc:Choice xmlns:v="urn:schemas-microsoft-com:vml" Requires="v">
                <p:oleObj spid="_x0000_s9226" name="Wykres" r:id="rId3" imgW="5515051" imgH="2648102" progId="Excel.Chart.8">
                  <p:embed/>
                </p:oleObj>
              </mc:Choice>
              <mc:Fallback>
                <p:oleObj name="Wykres" r:id="rId3" imgW="5515051" imgH="26481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5025"/>
                        <a:ext cx="87487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4255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CD17850-ACFE-4928-8692-2811664A07B4}" type="slidenum">
              <a:rPr lang="pl-PL" altLang="pl-PL" smtClean="0"/>
              <a:pPr eaLnBrk="1" hangingPunct="1"/>
              <a:t>71</a:t>
            </a:fld>
            <a:endParaRPr lang="pl-PL" altLang="pl-PL" smtClean="0"/>
          </a:p>
        </p:txBody>
      </p:sp>
      <p:sp>
        <p:nvSpPr>
          <p:cNvPr id="19459" name="Rectangle 2"/>
          <p:cNvSpPr>
            <a:spLocks noGrp="1" noChangeArrowheads="1"/>
          </p:cNvSpPr>
          <p:nvPr>
            <p:ph type="title"/>
          </p:nvPr>
        </p:nvSpPr>
        <p:spPr/>
        <p:txBody>
          <a:bodyPr/>
          <a:lstStyle/>
          <a:p>
            <a:pPr eaLnBrk="1" hangingPunct="1"/>
            <a:r>
              <a:rPr lang="pl-PL" altLang="pl-PL" smtClean="0"/>
              <a:t>Izba rozliczeniowa</a:t>
            </a:r>
          </a:p>
        </p:txBody>
      </p:sp>
      <p:pic>
        <p:nvPicPr>
          <p:cNvPr id="19460" name="Picture 5" descr="http://assetclearinghouse.com/assets/images/gold-3_176x24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0"/>
            <a:ext cx="201136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noGrp="1" noChangeArrowheads="1"/>
          </p:cNvSpPr>
          <p:nvPr>
            <p:ph type="body" idx="1"/>
          </p:nvPr>
        </p:nvSpPr>
        <p:spPr>
          <a:xfrm>
            <a:off x="304800" y="2057400"/>
            <a:ext cx="7772400" cy="4114800"/>
          </a:xfrm>
        </p:spPr>
        <p:txBody>
          <a:bodyPr/>
          <a:lstStyle/>
          <a:p>
            <a:pPr eaLnBrk="1" hangingPunct="1">
              <a:lnSpc>
                <a:spcPct val="80000"/>
              </a:lnSpc>
            </a:pPr>
            <a:r>
              <a:rPr lang="pl-PL" altLang="pl-PL" sz="2400" smtClean="0"/>
              <a:t>Z punktu widzenia możliwości roliczeniowych uczestników, giełdy instrumentami terminowy dzieli się na</a:t>
            </a:r>
          </a:p>
          <a:p>
            <a:pPr eaLnBrk="1" hangingPunct="1">
              <a:lnSpc>
                <a:spcPct val="80000"/>
              </a:lnSpc>
              <a:buFont typeface="Wingdings" pitchFamily="2" charset="2"/>
              <a:buNone/>
            </a:pPr>
            <a:r>
              <a:rPr lang="pl-PL" altLang="pl-PL" sz="2400" smtClean="0"/>
              <a:t>		- główni uczestnicy rozliczający (</a:t>
            </a:r>
            <a:r>
              <a:rPr lang="pl-PL" altLang="pl-PL" sz="2400" i="1" smtClean="0"/>
              <a:t>general clearing members</a:t>
            </a:r>
            <a:r>
              <a:rPr lang="pl-PL" altLang="pl-PL" sz="2400" smtClean="0"/>
              <a:t>), mający prawo dokonywać rozliczenia za siebie i innych uczestników, z którymi zawarto umowę</a:t>
            </a:r>
          </a:p>
          <a:p>
            <a:pPr eaLnBrk="1" hangingPunct="1">
              <a:lnSpc>
                <a:spcPct val="80000"/>
              </a:lnSpc>
              <a:buFont typeface="Wingdings" pitchFamily="2" charset="2"/>
              <a:buNone/>
            </a:pPr>
            <a:r>
              <a:rPr lang="pl-PL" altLang="pl-PL" sz="2400" smtClean="0"/>
              <a:t>		- bezpośredni uczestnicy rozliczający (</a:t>
            </a:r>
            <a:r>
              <a:rPr lang="pl-PL" altLang="pl-PL" sz="2400" i="1" smtClean="0"/>
              <a:t>direct clearing members</a:t>
            </a:r>
            <a:r>
              <a:rPr lang="pl-PL" altLang="pl-PL" sz="2400" smtClean="0"/>
              <a:t>), dokonujący rozliczeń tylko na rachunek własny</a:t>
            </a:r>
          </a:p>
          <a:p>
            <a:pPr eaLnBrk="1" hangingPunct="1">
              <a:lnSpc>
                <a:spcPct val="80000"/>
              </a:lnSpc>
              <a:buFont typeface="Wingdings" pitchFamily="2" charset="2"/>
              <a:buNone/>
            </a:pPr>
            <a:r>
              <a:rPr lang="pl-PL" altLang="pl-PL" sz="2400" smtClean="0"/>
              <a:t>		- uczestnicy pośredni (</a:t>
            </a:r>
            <a:r>
              <a:rPr lang="pl-PL" altLang="pl-PL" sz="2400" i="1" smtClean="0"/>
              <a:t>non clearing members</a:t>
            </a:r>
            <a:r>
              <a:rPr lang="pl-PL" altLang="pl-PL" sz="2400" smtClean="0"/>
              <a:t>), dokonujący rozliczeń swoich operacji wyłącznie za pośrednictwem innych uczestników</a:t>
            </a:r>
          </a:p>
        </p:txBody>
      </p:sp>
    </p:spTree>
    <p:extLst>
      <p:ext uri="{BB962C8B-B14F-4D97-AF65-F5344CB8AC3E}">
        <p14:creationId xmlns:p14="http://schemas.microsoft.com/office/powerpoint/2010/main" val="191114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C0F2A18-F82A-4A53-8505-A0BAE09BD679}" type="slidenum">
              <a:rPr lang="pl-PL" altLang="pl-PL" smtClean="0"/>
              <a:pPr eaLnBrk="1" hangingPunct="1"/>
              <a:t>72</a:t>
            </a:fld>
            <a:endParaRPr lang="pl-PL" altLang="pl-PL" smtClean="0"/>
          </a:p>
        </p:txBody>
      </p:sp>
      <p:sp>
        <p:nvSpPr>
          <p:cNvPr id="20483" name="Rectangle 2"/>
          <p:cNvSpPr>
            <a:spLocks noGrp="1" noChangeArrowheads="1"/>
          </p:cNvSpPr>
          <p:nvPr>
            <p:ph type="title"/>
          </p:nvPr>
        </p:nvSpPr>
        <p:spPr/>
        <p:txBody>
          <a:bodyPr>
            <a:normAutofit fontScale="90000"/>
          </a:bodyPr>
          <a:lstStyle/>
          <a:p>
            <a:pPr eaLnBrk="1" hangingPunct="1"/>
            <a:r>
              <a:rPr lang="pl-PL" altLang="pl-PL" smtClean="0"/>
              <a:t>Schemat rozliczeń instrumentami pochodnymi</a:t>
            </a:r>
          </a:p>
        </p:txBody>
      </p:sp>
      <p:sp>
        <p:nvSpPr>
          <p:cNvPr id="20484" name="Text Box 4"/>
          <p:cNvSpPr txBox="1">
            <a:spLocks noChangeArrowheads="1"/>
          </p:cNvSpPr>
          <p:nvPr/>
        </p:nvSpPr>
        <p:spPr bwMode="auto">
          <a:xfrm>
            <a:off x="3348038" y="2997200"/>
            <a:ext cx="2378075"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200">
                <a:latin typeface="Arial" charset="0"/>
              </a:rPr>
              <a:t>Transakcje</a:t>
            </a:r>
          </a:p>
          <a:p>
            <a:pPr eaLnBrk="1" hangingPunct="1"/>
            <a:endParaRPr lang="pl-PL" altLang="pl-PL">
              <a:latin typeface="Arial" charset="0"/>
            </a:endParaRPr>
          </a:p>
        </p:txBody>
      </p:sp>
      <p:sp>
        <p:nvSpPr>
          <p:cNvPr id="20485" name="Text Box 5"/>
          <p:cNvSpPr txBox="1">
            <a:spLocks noChangeArrowheads="1"/>
          </p:cNvSpPr>
          <p:nvPr/>
        </p:nvSpPr>
        <p:spPr bwMode="auto">
          <a:xfrm>
            <a:off x="1476375" y="4564063"/>
            <a:ext cx="1800225" cy="6651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Uczestnicy nie będący członkami izby rozliczeniowej</a:t>
            </a:r>
            <a:endParaRPr lang="pl-PL" altLang="pl-PL">
              <a:latin typeface="Arial" charset="0"/>
            </a:endParaRPr>
          </a:p>
        </p:txBody>
      </p:sp>
      <p:sp>
        <p:nvSpPr>
          <p:cNvPr id="20486" name="Text Box 6"/>
          <p:cNvSpPr txBox="1">
            <a:spLocks noChangeArrowheads="1"/>
          </p:cNvSpPr>
          <p:nvPr/>
        </p:nvSpPr>
        <p:spPr bwMode="auto">
          <a:xfrm>
            <a:off x="3640138" y="4564063"/>
            <a:ext cx="1554162" cy="6651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000">
                <a:latin typeface="Arial" charset="0"/>
              </a:rPr>
              <a:t>Członkowie główni izby rozliczeniowej</a:t>
            </a:r>
            <a:endParaRPr lang="pl-PL" altLang="pl-PL">
              <a:latin typeface="Arial" charset="0"/>
            </a:endParaRPr>
          </a:p>
        </p:txBody>
      </p:sp>
      <p:sp>
        <p:nvSpPr>
          <p:cNvPr id="20487" name="Text Box 7"/>
          <p:cNvSpPr txBox="1">
            <a:spLocks noChangeArrowheads="1"/>
          </p:cNvSpPr>
          <p:nvPr/>
        </p:nvSpPr>
        <p:spPr bwMode="auto">
          <a:xfrm>
            <a:off x="5364163" y="4564063"/>
            <a:ext cx="1476375" cy="6651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000">
                <a:latin typeface="Arial" charset="0"/>
              </a:rPr>
              <a:t>Członkowie bezpośredni izby rozliczeniowej</a:t>
            </a:r>
            <a:endParaRPr lang="pl-PL" altLang="pl-PL">
              <a:latin typeface="Arial" charset="0"/>
            </a:endParaRPr>
          </a:p>
        </p:txBody>
      </p:sp>
      <p:sp>
        <p:nvSpPr>
          <p:cNvPr id="20488" name="Text Box 8"/>
          <p:cNvSpPr txBox="1">
            <a:spLocks noChangeArrowheads="1"/>
          </p:cNvSpPr>
          <p:nvPr/>
        </p:nvSpPr>
        <p:spPr bwMode="auto">
          <a:xfrm>
            <a:off x="3365500" y="3579813"/>
            <a:ext cx="2376488"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200">
                <a:latin typeface="Arial" charset="0"/>
              </a:rPr>
              <a:t>Rozliczenia</a:t>
            </a:r>
          </a:p>
          <a:p>
            <a:pPr algn="ctr" eaLnBrk="1" hangingPunct="1"/>
            <a:endParaRPr lang="pl-PL" altLang="pl-PL" sz="1200">
              <a:latin typeface="Arial" charset="0"/>
            </a:endParaRPr>
          </a:p>
          <a:p>
            <a:pPr eaLnBrk="1" hangingPunct="1"/>
            <a:endParaRPr lang="pl-PL" altLang="pl-PL">
              <a:latin typeface="Arial" charset="0"/>
            </a:endParaRPr>
          </a:p>
        </p:txBody>
      </p:sp>
      <p:sp>
        <p:nvSpPr>
          <p:cNvPr id="20489" name="Line 9"/>
          <p:cNvSpPr>
            <a:spLocks noChangeShapeType="1"/>
          </p:cNvSpPr>
          <p:nvPr/>
        </p:nvSpPr>
        <p:spPr bwMode="auto">
          <a:xfrm>
            <a:off x="2268538" y="3219450"/>
            <a:ext cx="0" cy="1373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0" name="Line 10"/>
          <p:cNvSpPr>
            <a:spLocks noChangeShapeType="1"/>
          </p:cNvSpPr>
          <p:nvPr/>
        </p:nvSpPr>
        <p:spPr bwMode="auto">
          <a:xfrm flipV="1">
            <a:off x="5741988" y="3219450"/>
            <a:ext cx="366712"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20491" name="Line 11"/>
          <p:cNvSpPr>
            <a:spLocks noChangeShapeType="1"/>
          </p:cNvSpPr>
          <p:nvPr/>
        </p:nvSpPr>
        <p:spPr bwMode="auto">
          <a:xfrm>
            <a:off x="4462463" y="4025900"/>
            <a:ext cx="0" cy="549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2" name="Line 12"/>
          <p:cNvSpPr>
            <a:spLocks noChangeShapeType="1"/>
          </p:cNvSpPr>
          <p:nvPr/>
        </p:nvSpPr>
        <p:spPr bwMode="auto">
          <a:xfrm>
            <a:off x="5468938" y="4025900"/>
            <a:ext cx="0" cy="549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3" name="Line 13"/>
          <p:cNvSpPr>
            <a:spLocks noChangeShapeType="1"/>
          </p:cNvSpPr>
          <p:nvPr/>
        </p:nvSpPr>
        <p:spPr bwMode="auto">
          <a:xfrm>
            <a:off x="2908300" y="4386263"/>
            <a:ext cx="822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494" name="Text Box 14"/>
          <p:cNvSpPr txBox="1">
            <a:spLocks noChangeArrowheads="1"/>
          </p:cNvSpPr>
          <p:nvPr/>
        </p:nvSpPr>
        <p:spPr bwMode="auto">
          <a:xfrm>
            <a:off x="2484438" y="5516563"/>
            <a:ext cx="3840162" cy="27463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sz="1200">
                <a:latin typeface="Arial" charset="0"/>
              </a:rPr>
              <a:t>Klienci zewnętrzni</a:t>
            </a:r>
            <a:endParaRPr lang="pl-PL" altLang="pl-PL">
              <a:latin typeface="Arial" charset="0"/>
            </a:endParaRPr>
          </a:p>
        </p:txBody>
      </p:sp>
      <p:sp>
        <p:nvSpPr>
          <p:cNvPr id="20495" name="Line 15"/>
          <p:cNvSpPr>
            <a:spLocks noChangeShapeType="1"/>
          </p:cNvSpPr>
          <p:nvPr/>
        </p:nvSpPr>
        <p:spPr bwMode="auto">
          <a:xfrm>
            <a:off x="2627313" y="5229225"/>
            <a:ext cx="0" cy="2730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6" name="Line 16"/>
          <p:cNvSpPr>
            <a:spLocks noChangeShapeType="1"/>
          </p:cNvSpPr>
          <p:nvPr/>
        </p:nvSpPr>
        <p:spPr bwMode="auto">
          <a:xfrm>
            <a:off x="5724525" y="5229225"/>
            <a:ext cx="0" cy="2730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7" name="Line 17"/>
          <p:cNvSpPr>
            <a:spLocks noChangeShapeType="1"/>
          </p:cNvSpPr>
          <p:nvPr/>
        </p:nvSpPr>
        <p:spPr bwMode="auto">
          <a:xfrm>
            <a:off x="6108700" y="3219450"/>
            <a:ext cx="0" cy="1371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8" name="Line 18"/>
          <p:cNvSpPr>
            <a:spLocks noChangeShapeType="1"/>
          </p:cNvSpPr>
          <p:nvPr/>
        </p:nvSpPr>
        <p:spPr bwMode="auto">
          <a:xfrm>
            <a:off x="3730625" y="4386263"/>
            <a:ext cx="0" cy="1825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499" name="Line 19"/>
          <p:cNvSpPr>
            <a:spLocks noChangeShapeType="1"/>
          </p:cNvSpPr>
          <p:nvPr/>
        </p:nvSpPr>
        <p:spPr bwMode="auto">
          <a:xfrm flipV="1">
            <a:off x="2908300" y="3402013"/>
            <a:ext cx="0" cy="1004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00" name="Line 20"/>
          <p:cNvSpPr>
            <a:spLocks noChangeShapeType="1"/>
          </p:cNvSpPr>
          <p:nvPr/>
        </p:nvSpPr>
        <p:spPr bwMode="auto">
          <a:xfrm>
            <a:off x="2908300" y="3402013"/>
            <a:ext cx="45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501" name="Line 21"/>
          <p:cNvSpPr>
            <a:spLocks noChangeShapeType="1"/>
          </p:cNvSpPr>
          <p:nvPr/>
        </p:nvSpPr>
        <p:spPr bwMode="auto">
          <a:xfrm>
            <a:off x="2268538" y="3219450"/>
            <a:ext cx="10969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502" name="Line 22"/>
          <p:cNvSpPr>
            <a:spLocks noChangeShapeType="1"/>
          </p:cNvSpPr>
          <p:nvPr/>
        </p:nvSpPr>
        <p:spPr bwMode="auto">
          <a:xfrm>
            <a:off x="4284663" y="5229225"/>
            <a:ext cx="0" cy="2873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0503" name="Line 23"/>
          <p:cNvSpPr>
            <a:spLocks noChangeShapeType="1"/>
          </p:cNvSpPr>
          <p:nvPr/>
        </p:nvSpPr>
        <p:spPr bwMode="auto">
          <a:xfrm>
            <a:off x="3276600" y="4941888"/>
            <a:ext cx="358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Tree>
    <p:extLst>
      <p:ext uri="{BB962C8B-B14F-4D97-AF65-F5344CB8AC3E}">
        <p14:creationId xmlns:p14="http://schemas.microsoft.com/office/powerpoint/2010/main" val="4098943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336AFB7-8985-445C-84F3-D0F17103980F}" type="slidenum">
              <a:rPr lang="pl-PL" altLang="pl-PL" smtClean="0"/>
              <a:pPr eaLnBrk="1" hangingPunct="1"/>
              <a:t>73</a:t>
            </a:fld>
            <a:endParaRPr lang="pl-PL" altLang="pl-PL" smtClean="0"/>
          </a:p>
        </p:txBody>
      </p:sp>
      <p:sp>
        <p:nvSpPr>
          <p:cNvPr id="21507" name="Rectangle 3"/>
          <p:cNvSpPr>
            <a:spLocks noGrp="1" noChangeArrowheads="1"/>
          </p:cNvSpPr>
          <p:nvPr>
            <p:ph type="body" idx="1"/>
          </p:nvPr>
        </p:nvSpPr>
        <p:spPr/>
        <p:txBody>
          <a:bodyPr/>
          <a:lstStyle/>
          <a:p>
            <a:pPr eaLnBrk="1" hangingPunct="1">
              <a:lnSpc>
                <a:spcPct val="80000"/>
              </a:lnSpc>
            </a:pPr>
            <a:r>
              <a:rPr lang="pl-PL" altLang="pl-PL" sz="2400" smtClean="0"/>
              <a:t>Ograniczenia w obrocie wynikają z:</a:t>
            </a:r>
          </a:p>
          <a:p>
            <a:pPr eaLnBrk="1" hangingPunct="1">
              <a:lnSpc>
                <a:spcPct val="80000"/>
              </a:lnSpc>
              <a:buFont typeface="Wingdings" pitchFamily="2" charset="2"/>
              <a:buNone/>
            </a:pPr>
            <a:r>
              <a:rPr lang="pl-PL" altLang="pl-PL" sz="2400" smtClean="0"/>
              <a:t>		- wysokiego ryzyka (dźwignia finansowa)</a:t>
            </a:r>
          </a:p>
          <a:p>
            <a:pPr eaLnBrk="1" hangingPunct="1">
              <a:lnSpc>
                <a:spcPct val="80000"/>
              </a:lnSpc>
              <a:buFont typeface="Wingdings" pitchFamily="2" charset="2"/>
              <a:buNone/>
            </a:pPr>
            <a:r>
              <a:rPr lang="pl-PL" altLang="pl-PL" sz="2400" smtClean="0"/>
              <a:t>		- niebezpieczeństwa </a:t>
            </a:r>
            <a:r>
              <a:rPr lang="pl-PL" altLang="pl-PL" sz="2400" i="1" smtClean="0"/>
              <a:t>corner </a:t>
            </a:r>
            <a:r>
              <a:rPr lang="pl-PL" altLang="pl-PL" sz="2400" smtClean="0"/>
              <a:t>wynikającego z braku obowiązku pokrycia krotkie pozycji</a:t>
            </a:r>
          </a:p>
          <a:p>
            <a:pPr eaLnBrk="1" hangingPunct="1">
              <a:lnSpc>
                <a:spcPct val="80000"/>
              </a:lnSpc>
            </a:pPr>
            <a:r>
              <a:rPr lang="pl-PL" altLang="pl-PL" sz="2400" smtClean="0"/>
              <a:t>Na niektórych rynkach stosuje się ograniczenia w postaci limitów otwartych pozycji. Zależą one od:</a:t>
            </a:r>
          </a:p>
          <a:p>
            <a:pPr eaLnBrk="1" hangingPunct="1">
              <a:lnSpc>
                <a:spcPct val="80000"/>
              </a:lnSpc>
              <a:buFont typeface="Wingdings" pitchFamily="2" charset="2"/>
              <a:buNone/>
            </a:pPr>
            <a:r>
              <a:rPr lang="pl-PL" altLang="pl-PL" sz="2400" smtClean="0"/>
              <a:t>		- kapitału własnego uczestnika</a:t>
            </a:r>
          </a:p>
          <a:p>
            <a:pPr eaLnBrk="1" hangingPunct="1">
              <a:lnSpc>
                <a:spcPct val="80000"/>
              </a:lnSpc>
              <a:buFont typeface="Wingdings" pitchFamily="2" charset="2"/>
              <a:buNone/>
            </a:pPr>
            <a:r>
              <a:rPr lang="pl-PL" altLang="pl-PL" sz="2400" smtClean="0"/>
              <a:t>		- rodzaju kontraktu</a:t>
            </a:r>
          </a:p>
          <a:p>
            <a:pPr eaLnBrk="1" hangingPunct="1">
              <a:lnSpc>
                <a:spcPct val="80000"/>
              </a:lnSpc>
              <a:buFont typeface="Wingdings" pitchFamily="2" charset="2"/>
              <a:buNone/>
            </a:pPr>
            <a:r>
              <a:rPr lang="pl-PL" altLang="pl-PL" sz="2400" smtClean="0"/>
              <a:t>		- statusu na giełdzie (członek izby rozliczeniowej, nie- członek)</a:t>
            </a:r>
          </a:p>
          <a:p>
            <a:pPr eaLnBrk="1" hangingPunct="1">
              <a:lnSpc>
                <a:spcPct val="80000"/>
              </a:lnSpc>
              <a:buFont typeface="Wingdings" pitchFamily="2" charset="2"/>
              <a:buNone/>
            </a:pPr>
            <a:r>
              <a:rPr lang="pl-PL" altLang="pl-PL" sz="2400" smtClean="0"/>
              <a:t>		- dotychczasowego przebiegu operacji uczestnika.</a:t>
            </a:r>
          </a:p>
        </p:txBody>
      </p:sp>
      <p:pic>
        <p:nvPicPr>
          <p:cNvPr id="21508" name="Picture 5" descr="http://www.torautomatik-shop.de/images/product_images/thumbnail_images/B_Moovi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21717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2"/>
          <p:cNvSpPr>
            <a:spLocks noGrp="1" noChangeArrowheads="1"/>
          </p:cNvSpPr>
          <p:nvPr>
            <p:ph type="title"/>
          </p:nvPr>
        </p:nvSpPr>
        <p:spPr>
          <a:xfrm>
            <a:off x="1981200" y="609600"/>
            <a:ext cx="6392863" cy="1066800"/>
          </a:xfrm>
        </p:spPr>
        <p:txBody>
          <a:bodyPr/>
          <a:lstStyle/>
          <a:p>
            <a:pPr eaLnBrk="1" hangingPunct="1"/>
            <a:r>
              <a:rPr lang="pl-PL" altLang="pl-PL" smtClean="0"/>
              <a:t>Ograniczenia w obrocie</a:t>
            </a:r>
          </a:p>
        </p:txBody>
      </p:sp>
    </p:spTree>
    <p:extLst>
      <p:ext uri="{BB962C8B-B14F-4D97-AF65-F5344CB8AC3E}">
        <p14:creationId xmlns:p14="http://schemas.microsoft.com/office/powerpoint/2010/main" val="1888077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537C1A8-D57A-4289-845C-31A072AFCEFF}" type="slidenum">
              <a:rPr lang="pl-PL" altLang="pl-PL" smtClean="0"/>
              <a:pPr eaLnBrk="1" hangingPunct="1"/>
              <a:t>74</a:t>
            </a:fld>
            <a:endParaRPr lang="pl-PL" altLang="pl-PL" smtClean="0"/>
          </a:p>
        </p:txBody>
      </p:sp>
      <p:sp>
        <p:nvSpPr>
          <p:cNvPr id="22531" name="Rectangle 2"/>
          <p:cNvSpPr>
            <a:spLocks noGrp="1" noChangeArrowheads="1"/>
          </p:cNvSpPr>
          <p:nvPr>
            <p:ph type="title"/>
          </p:nvPr>
        </p:nvSpPr>
        <p:spPr>
          <a:xfrm>
            <a:off x="1066800" y="304800"/>
            <a:ext cx="6421438" cy="1309688"/>
          </a:xfrm>
        </p:spPr>
        <p:txBody>
          <a:bodyPr>
            <a:normAutofit fontScale="90000"/>
          </a:bodyPr>
          <a:lstStyle/>
          <a:p>
            <a:pPr eaLnBrk="1" hangingPunct="1"/>
            <a:r>
              <a:rPr lang="pl-PL" altLang="pl-PL" smtClean="0"/>
              <a:t>Zabezpieczenia kontraktami futures</a:t>
            </a:r>
          </a:p>
        </p:txBody>
      </p:sp>
      <p:sp>
        <p:nvSpPr>
          <p:cNvPr id="22532" name="Rectangle 3"/>
          <p:cNvSpPr>
            <a:spLocks noGrp="1" noChangeArrowheads="1"/>
          </p:cNvSpPr>
          <p:nvPr>
            <p:ph type="body" idx="1"/>
          </p:nvPr>
        </p:nvSpPr>
        <p:spPr/>
        <p:txBody>
          <a:bodyPr/>
          <a:lstStyle/>
          <a:p>
            <a:pPr eaLnBrk="1" hangingPunct="1">
              <a:lnSpc>
                <a:spcPct val="90000"/>
              </a:lnSpc>
              <a:buFont typeface="Wingdings" pitchFamily="2" charset="2"/>
              <a:buNone/>
            </a:pPr>
            <a:r>
              <a:rPr lang="pl-PL" altLang="pl-PL" sz="2800" smtClean="0"/>
              <a:t>Ogólnie są dwa typy zabepieczeń</a:t>
            </a:r>
          </a:p>
          <a:p>
            <a:pPr eaLnBrk="1" hangingPunct="1">
              <a:lnSpc>
                <a:spcPct val="90000"/>
              </a:lnSpc>
            </a:pPr>
            <a:r>
              <a:rPr lang="pl-PL" altLang="pl-PL" sz="2800" smtClean="0"/>
              <a:t>Zabezpieczenie bezpośrednie (direct hedge), gdzie instrument bazowy jest jednocześnie przedmiotem zabezpieczenia. Np. gdy akcja zabezpieczona jest futures wystawionym na tę samą akcję. </a:t>
            </a:r>
          </a:p>
          <a:p>
            <a:pPr eaLnBrk="1" hangingPunct="1">
              <a:lnSpc>
                <a:spcPct val="90000"/>
              </a:lnSpc>
            </a:pPr>
            <a:r>
              <a:rPr lang="pl-PL" altLang="pl-PL" sz="2800" smtClean="0"/>
              <a:t>Zabezpieczenie krzyżowe (cross hedge), gdzie przedmiotem zabezpieczenia jest inny niż bazowy (choć bliski mu) instrument rynku kasowego </a:t>
            </a:r>
          </a:p>
        </p:txBody>
      </p:sp>
      <p:pic>
        <p:nvPicPr>
          <p:cNvPr id="22533" name="Picture 5" descr="http://www.financialloancentral.com/wp-content/uploads/2009/04/hedging-300x20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5524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B813C1F-A93D-4C3B-8898-755F9B269D7E}" type="slidenum">
              <a:rPr lang="pl-PL" altLang="pl-PL" smtClean="0"/>
              <a:pPr eaLnBrk="1" hangingPunct="1"/>
              <a:t>75</a:t>
            </a:fld>
            <a:endParaRPr lang="pl-PL" altLang="pl-PL" smtClean="0"/>
          </a:p>
        </p:txBody>
      </p:sp>
      <p:sp>
        <p:nvSpPr>
          <p:cNvPr id="23555" name="Rectangle 2"/>
          <p:cNvSpPr>
            <a:spLocks noGrp="1" noChangeArrowheads="1"/>
          </p:cNvSpPr>
          <p:nvPr>
            <p:ph type="title"/>
          </p:nvPr>
        </p:nvSpPr>
        <p:spPr/>
        <p:txBody>
          <a:bodyPr>
            <a:normAutofit fontScale="90000"/>
          </a:bodyPr>
          <a:lstStyle/>
          <a:p>
            <a:pPr eaLnBrk="1" hangingPunct="1"/>
            <a:r>
              <a:rPr lang="pl-PL" altLang="pl-PL" smtClean="0"/>
              <a:t>Zabezpieczenie kontraktami futures</a:t>
            </a:r>
            <a:endParaRPr lang="pl-PL" altLang="pl-PL" b="1" smtClean="0"/>
          </a:p>
        </p:txBody>
      </p:sp>
      <p:pic>
        <p:nvPicPr>
          <p:cNvPr id="23556" name="Picture 5" descr="http://audubonmagazine.org/fieldnotes/images/Vul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38200"/>
            <a:ext cx="2846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Grp="1" noChangeArrowheads="1"/>
          </p:cNvSpPr>
          <p:nvPr>
            <p:ph type="body" idx="1"/>
          </p:nvPr>
        </p:nvSpPr>
        <p:spPr/>
        <p:txBody>
          <a:bodyPr/>
          <a:lstStyle/>
          <a:p>
            <a:pPr eaLnBrk="1" fontAlgn="auto" hangingPunct="1">
              <a:spcAft>
                <a:spcPts val="0"/>
              </a:spcAft>
              <a:buClrTx/>
              <a:buSzTx/>
              <a:buFont typeface="Arial" pitchFamily="34" charset="0"/>
              <a:buChar char="•"/>
              <a:defRPr/>
            </a:pPr>
            <a:r>
              <a:rPr lang="pl-PL" kern="1200" dirty="0">
                <a:solidFill>
                  <a:prstClr val="black"/>
                </a:solidFill>
                <a:latin typeface="Calibri"/>
              </a:rPr>
              <a:t>Perfekt </a:t>
            </a:r>
            <a:r>
              <a:rPr lang="pl-PL" kern="1200" dirty="0" err="1">
                <a:solidFill>
                  <a:prstClr val="black"/>
                </a:solidFill>
                <a:latin typeface="Calibri"/>
              </a:rPr>
              <a:t>hedging</a:t>
            </a:r>
            <a:r>
              <a:rPr lang="pl-PL" kern="1200" dirty="0">
                <a:solidFill>
                  <a:prstClr val="black"/>
                </a:solidFill>
                <a:latin typeface="Calibri"/>
              </a:rPr>
              <a:t> jest dość skomplikowany, ponieważ przyrosty wartości futures są minimalnie wyższe (dla bazy ujemnej) o przyrostów instrumentu bazowego</a:t>
            </a:r>
          </a:p>
          <a:p>
            <a:pPr eaLnBrk="1" fontAlgn="auto" hangingPunct="1">
              <a:spcAft>
                <a:spcPts val="0"/>
              </a:spcAft>
              <a:buClrTx/>
              <a:buSzTx/>
              <a:buFont typeface="Arial" pitchFamily="34" charset="0"/>
              <a:buChar char="•"/>
              <a:defRPr/>
            </a:pPr>
            <a:r>
              <a:rPr lang="pl-PL" kern="1200" dirty="0">
                <a:solidFill>
                  <a:prstClr val="black"/>
                </a:solidFill>
                <a:latin typeface="Calibri"/>
              </a:rPr>
              <a:t>Nawet stosując odpowiednie algorytmy, zastosowanie perfekt </a:t>
            </a:r>
            <a:r>
              <a:rPr lang="pl-PL" kern="1200" dirty="0" err="1">
                <a:solidFill>
                  <a:prstClr val="black"/>
                </a:solidFill>
                <a:latin typeface="Calibri"/>
              </a:rPr>
              <a:t>hedging</a:t>
            </a:r>
            <a:r>
              <a:rPr lang="pl-PL" kern="1200" dirty="0">
                <a:solidFill>
                  <a:prstClr val="black"/>
                </a:solidFill>
                <a:latin typeface="Calibri"/>
              </a:rPr>
              <a:t> rozbija się o problem dostosowania ilości kontraktów futures i spot</a:t>
            </a:r>
          </a:p>
          <a:p>
            <a:pPr eaLnBrk="1" hangingPunct="1">
              <a:lnSpc>
                <a:spcPct val="80000"/>
              </a:lnSpc>
              <a:defRPr/>
            </a:pPr>
            <a:endParaRPr lang="pl-PL" sz="2400" dirty="0" smtClean="0"/>
          </a:p>
        </p:txBody>
      </p:sp>
    </p:spTree>
    <p:extLst>
      <p:ext uri="{BB962C8B-B14F-4D97-AF65-F5344CB8AC3E}">
        <p14:creationId xmlns:p14="http://schemas.microsoft.com/office/powerpoint/2010/main" val="3442359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622EADE-4587-41E0-8D3F-8A8546F25498}" type="slidenum">
              <a:rPr lang="pl-PL" altLang="pl-PL" smtClean="0"/>
              <a:pPr eaLnBrk="1" hangingPunct="1"/>
              <a:t>76</a:t>
            </a:fld>
            <a:endParaRPr lang="pl-PL" altLang="pl-PL" smtClean="0"/>
          </a:p>
        </p:txBody>
      </p:sp>
      <p:sp>
        <p:nvSpPr>
          <p:cNvPr id="24579" name="Rectangle 2"/>
          <p:cNvSpPr>
            <a:spLocks noGrp="1" noChangeArrowheads="1"/>
          </p:cNvSpPr>
          <p:nvPr>
            <p:ph type="title"/>
          </p:nvPr>
        </p:nvSpPr>
        <p:spPr>
          <a:xfrm>
            <a:off x="0" y="214313"/>
            <a:ext cx="8943975" cy="982662"/>
          </a:xfrm>
        </p:spPr>
        <p:txBody>
          <a:bodyPr>
            <a:normAutofit fontScale="90000"/>
          </a:bodyPr>
          <a:lstStyle/>
          <a:p>
            <a:pPr eaLnBrk="1" hangingPunct="1"/>
            <a:r>
              <a:rPr lang="pl-PL" altLang="pl-PL" sz="6600" i="1" smtClean="0"/>
              <a:t>n</a:t>
            </a:r>
            <a:r>
              <a:rPr lang="pl-PL" altLang="pl-PL" i="1" smtClean="0"/>
              <a:t>aive hedging. Zastosowanie</a:t>
            </a:r>
          </a:p>
        </p:txBody>
      </p:sp>
      <p:sp>
        <p:nvSpPr>
          <p:cNvPr id="24580" name="Rectangle 3"/>
          <p:cNvSpPr>
            <a:spLocks noGrp="1" noChangeArrowheads="1"/>
          </p:cNvSpPr>
          <p:nvPr>
            <p:ph type="body" idx="1"/>
          </p:nvPr>
        </p:nvSpPr>
        <p:spPr/>
        <p:txBody>
          <a:bodyPr/>
          <a:lstStyle/>
          <a:p>
            <a:r>
              <a:rPr lang="pl-PL" altLang="pl-PL" sz="2800" smtClean="0"/>
              <a:t>Ponieważ zabezpieczenia w praktyce obejmują poniżej 100% kontraktu spot, proste zabezpieczenie (jeden kontrakt spot – jeden futures) jest użyteczne</a:t>
            </a:r>
          </a:p>
          <a:p>
            <a:r>
              <a:rPr lang="pl-PL" altLang="pl-PL" sz="2800" smtClean="0"/>
              <a:t>Dla walorów, dla których nie ma płynnego obrotu wystawianymi na nie futures, stosuje się cross hege</a:t>
            </a:r>
          </a:p>
          <a:p>
            <a:r>
              <a:rPr lang="pl-PL" altLang="pl-PL" sz="2800" smtClean="0"/>
              <a:t>Najczęstszym odpowiednikiem nie istniejącego futures na dany walor jest futures na indeks giełdowy</a:t>
            </a:r>
          </a:p>
        </p:txBody>
      </p:sp>
      <p:pic>
        <p:nvPicPr>
          <p:cNvPr id="24581" name="Picture 5" descr="http://www.bvallc.com/pensionblog/uploaded_images/Seesaw-73719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52400"/>
            <a:ext cx="17637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236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EDB28C9-A5DD-4444-A062-A0E76CF74764}" type="slidenum">
              <a:rPr lang="pl-PL" altLang="pl-PL" smtClean="0"/>
              <a:pPr eaLnBrk="1" hangingPunct="1"/>
              <a:t>77</a:t>
            </a:fld>
            <a:endParaRPr lang="pl-PL" altLang="pl-PL" smtClean="0"/>
          </a:p>
        </p:txBody>
      </p:sp>
      <p:sp>
        <p:nvSpPr>
          <p:cNvPr id="25603" name="Rectangle 2"/>
          <p:cNvSpPr>
            <a:spLocks noGrp="1" noChangeArrowheads="1"/>
          </p:cNvSpPr>
          <p:nvPr>
            <p:ph type="title"/>
          </p:nvPr>
        </p:nvSpPr>
        <p:spPr>
          <a:xfrm>
            <a:off x="250825" y="214313"/>
            <a:ext cx="8693150" cy="1462087"/>
          </a:xfrm>
        </p:spPr>
        <p:txBody>
          <a:bodyPr/>
          <a:lstStyle/>
          <a:p>
            <a:pPr eaLnBrk="1" hangingPunct="1"/>
            <a:r>
              <a:rPr lang="pl-PL" altLang="pl-PL" smtClean="0"/>
              <a:t>Cross hedge przy pomocy indeksu giełdowego </a:t>
            </a:r>
            <a:endParaRPr lang="pl-PL" altLang="pl-PL" b="1" smtClean="0"/>
          </a:p>
        </p:txBody>
      </p:sp>
      <p:sp>
        <p:nvSpPr>
          <p:cNvPr id="29700" name="Rectangle 3"/>
          <p:cNvSpPr>
            <a:spLocks noGrp="1" noRot="1" noChangeAspect="1" noMove="1" noResize="1" noEditPoints="1" noAdjustHandles="1" noChangeArrowheads="1" noChangeShapeType="1" noTextEdit="1"/>
          </p:cNvSpPr>
          <p:nvPr>
            <p:ph type="body" idx="1"/>
          </p:nvPr>
        </p:nvSpPr>
        <p:spPr>
          <a:xfrm>
            <a:off x="179512" y="2017712"/>
            <a:ext cx="8856984" cy="4435623"/>
          </a:xfrm>
          <a:blipFill rotWithShape="1">
            <a:blip r:embed="rId2"/>
            <a:stretch>
              <a:fillRect l="-1170" t="-1236" r="-1721" b="-275"/>
            </a:stretch>
          </a:blipFill>
          <a:extLst/>
        </p:spPr>
        <p:txBody>
          <a:bodyPr/>
          <a:lstStyle/>
          <a:p>
            <a:r>
              <a:rPr lang="pl-PL">
                <a:noFill/>
              </a:rPr>
              <a:t> </a:t>
            </a:r>
          </a:p>
        </p:txBody>
      </p:sp>
      <p:pic>
        <p:nvPicPr>
          <p:cNvPr id="25605" name="Picture 5" descr="http://www.hispanicbusiness.com/_client_common/images/news/hedge-be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836613"/>
            <a:ext cx="20574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600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p:txBody>
          <a:bodyPr>
            <a:normAutofit fontScale="90000"/>
          </a:bodyPr>
          <a:lstStyle/>
          <a:p>
            <a:r>
              <a:rPr lang="pl-PL" altLang="pl-PL" smtClean="0"/>
              <a:t>Podstawowe platformy obrotu pochodnymi katastroficznymi </a:t>
            </a:r>
          </a:p>
        </p:txBody>
      </p:sp>
      <p:sp>
        <p:nvSpPr>
          <p:cNvPr id="26627" name="Symbol zastępczy zawartości 2"/>
          <p:cNvSpPr>
            <a:spLocks noGrp="1"/>
          </p:cNvSpPr>
          <p:nvPr>
            <p:ph idx="1"/>
          </p:nvPr>
        </p:nvSpPr>
        <p:spPr>
          <a:xfrm>
            <a:off x="684213" y="2017713"/>
            <a:ext cx="8270875" cy="4114800"/>
          </a:xfrm>
        </p:spPr>
        <p:txBody>
          <a:bodyPr/>
          <a:lstStyle/>
          <a:p>
            <a:r>
              <a:rPr lang="pl-PL" altLang="pl-PL" smtClean="0"/>
              <a:t>Chicago Board o Trading</a:t>
            </a:r>
          </a:p>
          <a:p>
            <a:r>
              <a:rPr lang="pl-PL" altLang="pl-PL" smtClean="0"/>
              <a:t>CATEX (Catastrophe Risk Exchange). Jest to system sieciowy, wyposażony w programy do kalkulacji i przeliczeń ryzyka. Uczestniczą w nim tylko ubezpieczeniowe j reasekuracyjne spółki. Kwotowania są anonimowe </a:t>
            </a:r>
          </a:p>
          <a:p>
            <a:r>
              <a:rPr lang="pl-PL" altLang="pl-PL" smtClean="0"/>
              <a:t>BCE (Bermuda Commodities Exchange)</a:t>
            </a:r>
          </a:p>
          <a:p>
            <a:endParaRPr lang="pl-PL" altLang="pl-PL" smtClean="0"/>
          </a:p>
        </p:txBody>
      </p:sp>
      <p:sp>
        <p:nvSpPr>
          <p:cNvPr id="2662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92D08D3-6FF5-44A4-8DA3-684D83AE3D1A}" type="slidenum">
              <a:rPr lang="pl-PL" altLang="pl-PL" smtClean="0"/>
              <a:pPr eaLnBrk="1" hangingPunct="1"/>
              <a:t>78</a:t>
            </a:fld>
            <a:endParaRPr lang="pl-PL" altLang="pl-PL" smtClean="0"/>
          </a:p>
        </p:txBody>
      </p:sp>
    </p:spTree>
    <p:extLst>
      <p:ext uri="{BB962C8B-B14F-4D97-AF65-F5344CB8AC3E}">
        <p14:creationId xmlns:p14="http://schemas.microsoft.com/office/powerpoint/2010/main" val="2376277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ED68464-AF31-4175-B2AE-1089C5263381}" type="slidenum">
              <a:rPr lang="pl-PL" altLang="pl-PL" smtClean="0"/>
              <a:pPr eaLnBrk="1" hangingPunct="1"/>
              <a:t>79</a:t>
            </a:fld>
            <a:endParaRPr lang="pl-PL" altLang="pl-PL" smtClean="0"/>
          </a:p>
        </p:txBody>
      </p:sp>
      <p:sp>
        <p:nvSpPr>
          <p:cNvPr id="27651" name="Rectangle 2"/>
          <p:cNvSpPr>
            <a:spLocks noGrp="1" noChangeArrowheads="1"/>
          </p:cNvSpPr>
          <p:nvPr>
            <p:ph type="title"/>
          </p:nvPr>
        </p:nvSpPr>
        <p:spPr>
          <a:xfrm>
            <a:off x="539750" y="214313"/>
            <a:ext cx="8404225" cy="1198562"/>
          </a:xfrm>
        </p:spPr>
        <p:txBody>
          <a:bodyPr/>
          <a:lstStyle/>
          <a:p>
            <a:pPr eaLnBrk="1" hangingPunct="1"/>
            <a:r>
              <a:rPr lang="pl-PL" altLang="pl-PL" smtClean="0"/>
              <a:t>Indeksy dla futures katastroficznych</a:t>
            </a:r>
            <a:endParaRPr lang="pl-PL" altLang="pl-PL" b="1" i="1" smtClean="0"/>
          </a:p>
        </p:txBody>
      </p:sp>
      <p:sp>
        <p:nvSpPr>
          <p:cNvPr id="30724" name="Rectangle 3"/>
          <p:cNvSpPr>
            <a:spLocks noGrp="1" noChangeArrowheads="1"/>
          </p:cNvSpPr>
          <p:nvPr>
            <p:ph type="body" idx="1"/>
          </p:nvPr>
        </p:nvSpPr>
        <p:spPr>
          <a:xfrm>
            <a:off x="395288" y="1773238"/>
            <a:ext cx="8486775" cy="4114800"/>
          </a:xfrm>
        </p:spPr>
        <p:txBody>
          <a:bodyPr>
            <a:normAutofit fontScale="92500" lnSpcReduction="20000"/>
          </a:bodyPr>
          <a:lstStyle/>
          <a:p>
            <a:pPr eaLnBrk="1" fontAlgn="auto" hangingPunct="1">
              <a:spcAft>
                <a:spcPts val="0"/>
              </a:spcAft>
              <a:buClrTx/>
              <a:buSzTx/>
              <a:buFont typeface="Arial" pitchFamily="34" charset="0"/>
              <a:buChar char="•"/>
              <a:defRPr/>
            </a:pPr>
            <a:r>
              <a:rPr lang="pl-PL" sz="2400" kern="1200" dirty="0" smtClean="0">
                <a:solidFill>
                  <a:prstClr val="black"/>
                </a:solidFill>
                <a:latin typeface="Calibri"/>
              </a:rPr>
              <a:t>PCS  (</a:t>
            </a:r>
            <a:r>
              <a:rPr lang="pl-PL" sz="2400" kern="1200" dirty="0" err="1" smtClean="0">
                <a:solidFill>
                  <a:prstClr val="black"/>
                </a:solidFill>
                <a:latin typeface="Calibri"/>
              </a:rPr>
              <a:t>Property</a:t>
            </a:r>
            <a:r>
              <a:rPr lang="pl-PL" sz="2400" kern="1200" dirty="0" smtClean="0">
                <a:solidFill>
                  <a:prstClr val="black"/>
                </a:solidFill>
                <a:latin typeface="Calibri"/>
              </a:rPr>
              <a:t> </a:t>
            </a:r>
            <a:r>
              <a:rPr lang="pl-PL" sz="2400" kern="1200" dirty="0" err="1" smtClean="0">
                <a:solidFill>
                  <a:prstClr val="black"/>
                </a:solidFill>
                <a:latin typeface="Calibri"/>
              </a:rPr>
              <a:t>Claim</a:t>
            </a:r>
            <a:r>
              <a:rPr lang="pl-PL" sz="2400" kern="1200" dirty="0" smtClean="0">
                <a:solidFill>
                  <a:prstClr val="black"/>
                </a:solidFill>
                <a:latin typeface="Calibri"/>
              </a:rPr>
              <a:t> Service) Konstrukcja: jeden pkt. = 100 mln $ strat. Wartość kontraktu </a:t>
            </a:r>
            <a:r>
              <a:rPr lang="pl-PL" sz="2400" kern="1200" dirty="0" err="1" smtClean="0">
                <a:solidFill>
                  <a:prstClr val="black"/>
                </a:solidFill>
                <a:latin typeface="Calibri"/>
              </a:rPr>
              <a:t>il</a:t>
            </a:r>
            <a:r>
              <a:rPr lang="pl-PL" sz="2400" kern="1200" dirty="0" smtClean="0">
                <a:solidFill>
                  <a:prstClr val="black"/>
                </a:solidFill>
                <a:latin typeface="Calibri"/>
              </a:rPr>
              <a:t>. pkt × 200$ za punkt. Kontakty liczone są odrębnie jest dla kilku obszarów: całe USA, wschód, północny wschód, południowy wschód, środkowy zachód, zachód, Texas, Floryda, Kalifornia. Jeden </a:t>
            </a:r>
            <a:r>
              <a:rPr lang="pl-PL" sz="2400" kern="1200" dirty="0" err="1" smtClean="0">
                <a:solidFill>
                  <a:prstClr val="black"/>
                </a:solidFill>
                <a:latin typeface="Calibri"/>
              </a:rPr>
              <a:t>tick</a:t>
            </a:r>
            <a:r>
              <a:rPr lang="pl-PL" sz="2400" kern="1200" dirty="0" smtClean="0">
                <a:solidFill>
                  <a:prstClr val="black"/>
                </a:solidFill>
                <a:latin typeface="Calibri"/>
              </a:rPr>
              <a:t> 0.1 p</a:t>
            </a:r>
          </a:p>
          <a:p>
            <a:pPr eaLnBrk="1" fontAlgn="auto" hangingPunct="1">
              <a:spcAft>
                <a:spcPts val="0"/>
              </a:spcAft>
              <a:buClrTx/>
              <a:buSzTx/>
              <a:buFont typeface="Arial" pitchFamily="34" charset="0"/>
              <a:buChar char="•"/>
              <a:defRPr/>
            </a:pPr>
            <a:r>
              <a:rPr lang="pl-PL" sz="2400" kern="1200" dirty="0" smtClean="0">
                <a:solidFill>
                  <a:prstClr val="black"/>
                </a:solidFill>
                <a:latin typeface="Calibri"/>
              </a:rPr>
              <a:t>CHI (</a:t>
            </a:r>
            <a:r>
              <a:rPr lang="pl-PL" sz="2400" kern="1200" dirty="0" err="1" smtClean="0">
                <a:solidFill>
                  <a:prstClr val="black"/>
                </a:solidFill>
                <a:latin typeface="Calibri"/>
              </a:rPr>
              <a:t>Carvill</a:t>
            </a:r>
            <a:r>
              <a:rPr lang="pl-PL" sz="2400" kern="1200" dirty="0" smtClean="0">
                <a:solidFill>
                  <a:prstClr val="black"/>
                </a:solidFill>
                <a:latin typeface="Calibri"/>
              </a:rPr>
              <a:t> </a:t>
            </a:r>
            <a:r>
              <a:rPr lang="pl-PL" sz="2400" kern="1200" dirty="0" err="1" smtClean="0">
                <a:solidFill>
                  <a:prstClr val="black"/>
                </a:solidFill>
                <a:latin typeface="Calibri"/>
              </a:rPr>
              <a:t>Huricane</a:t>
            </a:r>
            <a:r>
              <a:rPr lang="pl-PL" sz="2400" kern="1200" dirty="0" smtClean="0">
                <a:solidFill>
                  <a:prstClr val="black"/>
                </a:solidFill>
                <a:latin typeface="Calibri"/>
              </a:rPr>
              <a:t> Indeks), używany na Chicago </a:t>
            </a:r>
            <a:r>
              <a:rPr lang="pl-PL" sz="2400" kern="1200" dirty="0" err="1" smtClean="0">
                <a:solidFill>
                  <a:prstClr val="black"/>
                </a:solidFill>
                <a:latin typeface="Calibri"/>
              </a:rPr>
              <a:t>Mercantile</a:t>
            </a:r>
            <a:r>
              <a:rPr lang="pl-PL" sz="2400" kern="1200" dirty="0" smtClean="0">
                <a:solidFill>
                  <a:prstClr val="black"/>
                </a:solidFill>
                <a:latin typeface="Calibri"/>
              </a:rPr>
              <a:t> Exchange, określa siłę danego huraganu w oparciu o prędkość wiatru i promień oddziaływania (wart. maksymalne). Wartość – ok. 10. Kontrakt futures -</a:t>
            </a:r>
            <a:r>
              <a:rPr lang="pl-PL" sz="2400" kern="1200" dirty="0" err="1" smtClean="0">
                <a:solidFill>
                  <a:prstClr val="black"/>
                </a:solidFill>
                <a:latin typeface="Calibri"/>
              </a:rPr>
              <a:t>tick</a:t>
            </a:r>
            <a:r>
              <a:rPr lang="pl-PL" sz="2400" kern="1200" dirty="0" smtClean="0">
                <a:solidFill>
                  <a:prstClr val="black"/>
                </a:solidFill>
                <a:latin typeface="Calibri"/>
              </a:rPr>
              <a:t> 0,1 pkt, wart. 100 USD</a:t>
            </a:r>
          </a:p>
          <a:p>
            <a:pPr eaLnBrk="1" fontAlgn="auto" hangingPunct="1">
              <a:spcAft>
                <a:spcPts val="0"/>
              </a:spcAft>
              <a:buClrTx/>
              <a:buSzTx/>
              <a:buFont typeface="Arial" pitchFamily="34" charset="0"/>
              <a:buChar char="•"/>
              <a:defRPr/>
            </a:pPr>
            <a:r>
              <a:rPr lang="pl-PL" sz="2400" kern="1200" dirty="0" smtClean="0">
                <a:solidFill>
                  <a:prstClr val="black"/>
                </a:solidFill>
                <a:latin typeface="Calibri"/>
              </a:rPr>
              <a:t>GCCI (Guy Carpenter </a:t>
            </a:r>
            <a:r>
              <a:rPr lang="pl-PL" sz="2400" kern="1200" dirty="0" err="1" smtClean="0">
                <a:solidFill>
                  <a:prstClr val="black"/>
                </a:solidFill>
                <a:latin typeface="Calibri"/>
              </a:rPr>
              <a:t>Catastrophe</a:t>
            </a:r>
            <a:r>
              <a:rPr lang="pl-PL" sz="2400" kern="1200" dirty="0" smtClean="0">
                <a:solidFill>
                  <a:prstClr val="black"/>
                </a:solidFill>
                <a:latin typeface="Calibri"/>
              </a:rPr>
              <a:t> Index, głownie BCE) oparty na stratach płatników składek  39 największych firm ubezpieczeniowych USA, spowodowanych pogodą (huragany, grad, przymrozki). Publikowany kwartalnie, Kontrakt – jak PCS </a:t>
            </a:r>
          </a:p>
          <a:p>
            <a:pPr eaLnBrk="1" hangingPunct="1">
              <a:defRPr/>
            </a:pPr>
            <a:endParaRPr lang="pl-PL" sz="2800" dirty="0" smtClean="0"/>
          </a:p>
        </p:txBody>
      </p:sp>
      <p:pic>
        <p:nvPicPr>
          <p:cNvPr id="27653" name="Picture 5" descr="http://www.fxtrademaker.com/images/hedging_fore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46063"/>
            <a:ext cx="28575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07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B6B8247-A415-47C2-9B99-A1561E65D3FC}" type="slidenum">
              <a:rPr lang="pl-PL" altLang="pl-PL"/>
              <a:pPr eaLnBrk="1" hangingPunct="1"/>
              <a:t>8</a:t>
            </a:fld>
            <a:endParaRPr lang="pl-PL" altLang="pl-PL"/>
          </a:p>
        </p:txBody>
      </p:sp>
      <p:sp>
        <p:nvSpPr>
          <p:cNvPr id="17411" name="Rectangle 2"/>
          <p:cNvSpPr>
            <a:spLocks noGrp="1" noChangeArrowheads="1"/>
          </p:cNvSpPr>
          <p:nvPr>
            <p:ph type="title"/>
          </p:nvPr>
        </p:nvSpPr>
        <p:spPr/>
        <p:txBody>
          <a:bodyPr/>
          <a:lstStyle/>
          <a:p>
            <a:pPr eaLnBrk="1" hangingPunct="1"/>
            <a:r>
              <a:rPr lang="pl-PL" altLang="pl-PL" smtClean="0"/>
              <a:t>Ryzyka systemowe</a:t>
            </a:r>
          </a:p>
        </p:txBody>
      </p:sp>
      <p:sp>
        <p:nvSpPr>
          <p:cNvPr id="17412" name="Rectangle 3"/>
          <p:cNvSpPr>
            <a:spLocks noGrp="1" noChangeArrowheads="1"/>
          </p:cNvSpPr>
          <p:nvPr>
            <p:ph type="body" idx="1"/>
          </p:nvPr>
        </p:nvSpPr>
        <p:spPr/>
        <p:txBody>
          <a:bodyPr/>
          <a:lstStyle/>
          <a:p>
            <a:pPr eaLnBrk="1" hangingPunct="1"/>
            <a:r>
              <a:rPr lang="pl-PL" altLang="pl-PL" sz="2800" smtClean="0"/>
              <a:t>Ryzyko inflacyjne - ryzyko związane z nieprzewidywalnymi ruchami  cen w całej gospodarce. Jest określone przez skalę i nieprzewidywalność zmiany indeksu cen </a:t>
            </a:r>
          </a:p>
          <a:p>
            <a:pPr eaLnBrk="1" hangingPunct="1"/>
            <a:r>
              <a:rPr lang="pl-PL" altLang="pl-PL" sz="2800" smtClean="0"/>
              <a:t>Ryzyko stopy procentowej. Określa je skala i wahań rynkowych indeksów stopy procentowej (LIBOR, WIBOR). </a:t>
            </a:r>
          </a:p>
          <a:p>
            <a:pPr eaLnBrk="1" hangingPunct="1"/>
            <a:r>
              <a:rPr lang="pl-PL" altLang="pl-PL" sz="2800" smtClean="0"/>
              <a:t>Ryzyko walutowe. Określa je zakres i nieprzewidywalność wahań kursu danej waluty. </a:t>
            </a:r>
          </a:p>
        </p:txBody>
      </p:sp>
      <p:pic>
        <p:nvPicPr>
          <p:cNvPr id="17413" name="Picture 5" descr="http://mastermind.sysop.com/images/epmmm_gears_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1943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95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56232FC-A797-49FC-A948-92828306088F}" type="slidenum">
              <a:rPr lang="pl-PL" altLang="pl-PL" smtClean="0"/>
              <a:pPr eaLnBrk="1" hangingPunct="1"/>
              <a:t>80</a:t>
            </a:fld>
            <a:endParaRPr lang="pl-PL" altLang="pl-PL" smtClean="0"/>
          </a:p>
        </p:txBody>
      </p:sp>
      <p:sp>
        <p:nvSpPr>
          <p:cNvPr id="28675" name="Rectangle 2"/>
          <p:cNvSpPr>
            <a:spLocks noGrp="1" noChangeArrowheads="1"/>
          </p:cNvSpPr>
          <p:nvPr>
            <p:ph type="title"/>
          </p:nvPr>
        </p:nvSpPr>
        <p:spPr>
          <a:xfrm>
            <a:off x="468313" y="214313"/>
            <a:ext cx="8475662" cy="1127125"/>
          </a:xfrm>
        </p:spPr>
        <p:txBody>
          <a:bodyPr/>
          <a:lstStyle/>
          <a:p>
            <a:pPr eaLnBrk="1" hangingPunct="1"/>
            <a:r>
              <a:rPr lang="pl-PL" altLang="pl-PL" smtClean="0"/>
              <a:t>Futures pogodowe</a:t>
            </a:r>
            <a:endParaRPr lang="pl-PL" altLang="pl-PL" b="1" i="1" smtClean="0"/>
          </a:p>
        </p:txBody>
      </p:sp>
      <p:sp>
        <p:nvSpPr>
          <p:cNvPr id="28676" name="Rectangle 3"/>
          <p:cNvSpPr>
            <a:spLocks noGrp="1" noChangeArrowheads="1"/>
          </p:cNvSpPr>
          <p:nvPr>
            <p:ph type="body" idx="1"/>
          </p:nvPr>
        </p:nvSpPr>
        <p:spPr>
          <a:xfrm>
            <a:off x="457200" y="2057400"/>
            <a:ext cx="8686800" cy="3557588"/>
          </a:xfrm>
        </p:spPr>
        <p:txBody>
          <a:bodyPr>
            <a:normAutofit lnSpcReduction="10000"/>
          </a:bodyPr>
          <a:lstStyle/>
          <a:p>
            <a:r>
              <a:rPr lang="pl-PL" altLang="pl-PL" sz="2800" smtClean="0"/>
              <a:t>Określane są na sezon letni (CDD -Cooling Degree Days, tj. gdy trzeba chłodzić)  i zimowy(Heating DD) oddzielnie</a:t>
            </a:r>
          </a:p>
          <a:p>
            <a:r>
              <a:rPr lang="pl-PL" altLang="pl-PL" sz="2800" smtClean="0"/>
              <a:t>Bazą kontraktu jest, skumulowana w miesiącu lub kwartale, suma temperatur powyżej (dla CDD) lub poniżej (HDD f.) wartości 65</a:t>
            </a:r>
            <a:r>
              <a:rPr lang="pl-PL" altLang="pl-PL" sz="2800" baseline="30000" smtClean="0"/>
              <a:t>o</a:t>
            </a:r>
            <a:r>
              <a:rPr lang="pl-PL" altLang="pl-PL" sz="2800" smtClean="0"/>
              <a:t>F (18</a:t>
            </a:r>
            <a:r>
              <a:rPr lang="pl-PL" altLang="pl-PL" sz="2800" baseline="30000" smtClean="0">
                <a:solidFill>
                  <a:srgbClr val="000000"/>
                </a:solidFill>
              </a:rPr>
              <a:t>o</a:t>
            </a:r>
            <a:r>
              <a:rPr lang="pl-PL" altLang="pl-PL" sz="2800" smtClean="0">
                <a:solidFill>
                  <a:srgbClr val="000000"/>
                </a:solidFill>
              </a:rPr>
              <a:t>C)</a:t>
            </a:r>
            <a:r>
              <a:rPr lang="pl-PL" altLang="pl-PL" sz="2800" smtClean="0"/>
              <a:t>, mierzonej o godz. 12.00 każdego dnia. Np. gdy dla HDD. temperatura jest powyżej</a:t>
            </a:r>
            <a:r>
              <a:rPr lang="pl-PL" altLang="pl-PL" sz="2800" smtClean="0">
                <a:solidFill>
                  <a:srgbClr val="000000"/>
                </a:solidFill>
              </a:rPr>
              <a:t> tego progu </a:t>
            </a:r>
            <a:r>
              <a:rPr lang="pl-PL" altLang="pl-PL" sz="2800" smtClean="0"/>
              <a:t>, daje się wartość zero. </a:t>
            </a:r>
          </a:p>
          <a:p>
            <a:r>
              <a:rPr lang="pl-PL" altLang="pl-PL" sz="2800" smtClean="0"/>
              <a:t>Stawką jest 20 USD za 1 pkt</a:t>
            </a:r>
          </a:p>
          <a:p>
            <a:pPr eaLnBrk="1" hangingPunct="1">
              <a:lnSpc>
                <a:spcPct val="80000"/>
              </a:lnSpc>
            </a:pPr>
            <a:endParaRPr lang="pl-PL" altLang="pl-PL" sz="2800" smtClean="0"/>
          </a:p>
        </p:txBody>
      </p:sp>
      <p:sp>
        <p:nvSpPr>
          <p:cNvPr id="286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sp>
        <p:nvSpPr>
          <p:cNvPr id="28678" name="Text Box 6"/>
          <p:cNvSpPr txBox="1">
            <a:spLocks noChangeArrowheads="1"/>
          </p:cNvSpPr>
          <p:nvPr/>
        </p:nvSpPr>
        <p:spPr bwMode="auto">
          <a:xfrm>
            <a:off x="1908175" y="57340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pl-PL" altLang="pl-PL">
              <a:latin typeface="Arial" charset="0"/>
            </a:endParaRPr>
          </a:p>
        </p:txBody>
      </p:sp>
      <p:pic>
        <p:nvPicPr>
          <p:cNvPr id="28679" name="Picture 9" descr="http://www.kleintierklinikrigiplatz.ch/images/versicherung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0"/>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02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1C17C70-D71E-4293-A5F8-AFACE0A16C47}" type="slidenum">
              <a:rPr lang="pl-PL" altLang="pl-PL" smtClean="0"/>
              <a:pPr eaLnBrk="1" hangingPunct="1"/>
              <a:t>81</a:t>
            </a:fld>
            <a:endParaRPr lang="pl-PL" altLang="pl-PL" smtClean="0"/>
          </a:p>
        </p:txBody>
      </p:sp>
      <p:sp>
        <p:nvSpPr>
          <p:cNvPr id="29699" name="Rectangle 2"/>
          <p:cNvSpPr>
            <a:spLocks noGrp="1" noChangeArrowheads="1"/>
          </p:cNvSpPr>
          <p:nvPr>
            <p:ph type="title"/>
          </p:nvPr>
        </p:nvSpPr>
        <p:spPr/>
        <p:txBody>
          <a:bodyPr/>
          <a:lstStyle/>
          <a:p>
            <a:pPr eaLnBrk="1" hangingPunct="1"/>
            <a:r>
              <a:rPr lang="pl-PL" altLang="pl-PL" b="1" smtClean="0"/>
              <a:t>Huricane futures</a:t>
            </a:r>
          </a:p>
        </p:txBody>
      </p:sp>
      <p:sp>
        <p:nvSpPr>
          <p:cNvPr id="29700" name="Rectangle 3"/>
          <p:cNvSpPr>
            <a:spLocks noGrp="1" noChangeArrowheads="1"/>
          </p:cNvSpPr>
          <p:nvPr>
            <p:ph type="body" idx="1"/>
          </p:nvPr>
        </p:nvSpPr>
        <p:spPr>
          <a:xfrm>
            <a:off x="468313" y="1916113"/>
            <a:ext cx="8229600" cy="4392612"/>
          </a:xfrm>
        </p:spPr>
        <p:txBody>
          <a:bodyPr/>
          <a:lstStyle/>
          <a:p>
            <a:r>
              <a:rPr lang="pl-PL" altLang="pl-PL" sz="2800" dirty="0" err="1" smtClean="0"/>
              <a:t>Huricane</a:t>
            </a:r>
            <a:r>
              <a:rPr lang="pl-PL" altLang="pl-PL" sz="2800" dirty="0" smtClean="0"/>
              <a:t> Event – wystawiane są na konkretny huragan, który wszedł w konkretny region USA</a:t>
            </a:r>
          </a:p>
          <a:p>
            <a:r>
              <a:rPr lang="pl-PL" altLang="pl-PL" sz="2800" dirty="0" err="1" smtClean="0"/>
              <a:t>Huricane</a:t>
            </a:r>
            <a:r>
              <a:rPr lang="pl-PL" altLang="pl-PL" sz="2800" dirty="0" smtClean="0"/>
              <a:t> </a:t>
            </a:r>
            <a:r>
              <a:rPr lang="pl-PL" altLang="pl-PL" sz="2800" dirty="0" err="1" smtClean="0"/>
              <a:t>Seasonal</a:t>
            </a:r>
            <a:r>
              <a:rPr lang="pl-PL" altLang="pl-PL" sz="2800" dirty="0" smtClean="0"/>
              <a:t> – oparty na liczbie huraganów nawiedzających określony rejon USA w sezonie 1 lipiec – 30 listopad</a:t>
            </a:r>
          </a:p>
          <a:p>
            <a:r>
              <a:rPr lang="pl-PL" altLang="pl-PL" sz="2800" dirty="0" err="1" smtClean="0"/>
              <a:t>Huricane</a:t>
            </a:r>
            <a:r>
              <a:rPr lang="pl-PL" altLang="pl-PL" sz="2800" dirty="0" smtClean="0"/>
              <a:t> </a:t>
            </a:r>
            <a:r>
              <a:rPr lang="pl-PL" altLang="pl-PL" sz="2800" dirty="0" err="1" smtClean="0"/>
              <a:t>Seasonal</a:t>
            </a:r>
            <a:r>
              <a:rPr lang="pl-PL" altLang="pl-PL" sz="2800" dirty="0" smtClean="0"/>
              <a:t> Maximum - oparty na wartości najsilniejszego huraganu, który  nawiedził określony rejon USA w huraganowym sezonie </a:t>
            </a:r>
          </a:p>
          <a:p>
            <a:r>
              <a:rPr lang="pl-PL" altLang="pl-PL" sz="2800" dirty="0" smtClean="0"/>
              <a:t>Podstawą kontraktu jest index CHI</a:t>
            </a:r>
          </a:p>
          <a:p>
            <a:pPr eaLnBrk="1" hangingPunct="1">
              <a:lnSpc>
                <a:spcPct val="80000"/>
              </a:lnSpc>
            </a:pPr>
            <a:endParaRPr lang="pl-PL" altLang="pl-PL" sz="2800" dirty="0" smtClean="0"/>
          </a:p>
        </p:txBody>
      </p:sp>
      <p:sp>
        <p:nvSpPr>
          <p:cNvPr id="2970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pic>
        <p:nvPicPr>
          <p:cNvPr id="29702" name="Picture 8" descr="http://www.eubezpieczenia.org/storage/fck/Image/cal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163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031C9E9-62B2-4BBF-B63C-7EE6880D723F}" type="slidenum">
              <a:rPr lang="pl-PL" altLang="pl-PL" smtClean="0"/>
              <a:pPr eaLnBrk="1" hangingPunct="1"/>
              <a:t>82</a:t>
            </a:fld>
            <a:endParaRPr lang="pl-PL" altLang="pl-PL" smtClean="0"/>
          </a:p>
        </p:txBody>
      </p:sp>
      <p:sp>
        <p:nvSpPr>
          <p:cNvPr id="4099" name="Rectangle 2"/>
          <p:cNvSpPr>
            <a:spLocks noGrp="1" noChangeArrowheads="1"/>
          </p:cNvSpPr>
          <p:nvPr>
            <p:ph type="title"/>
          </p:nvPr>
        </p:nvSpPr>
        <p:spPr>
          <a:xfrm>
            <a:off x="21729" y="260648"/>
            <a:ext cx="8229600" cy="1143000"/>
          </a:xfrm>
        </p:spPr>
        <p:txBody>
          <a:bodyPr/>
          <a:lstStyle/>
          <a:p>
            <a:pPr eaLnBrk="1" hangingPunct="1"/>
            <a:r>
              <a:rPr lang="pl-PL" altLang="pl-PL" dirty="0" smtClean="0"/>
              <a:t>Pozycje na opcjach</a:t>
            </a:r>
          </a:p>
        </p:txBody>
      </p:sp>
      <p:pic>
        <p:nvPicPr>
          <p:cNvPr id="4100" name="Picture 5" descr="http://www.cameodance.com/images/ballet-lessons-0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Grp="1" noChangeArrowheads="1"/>
          </p:cNvSpPr>
          <p:nvPr>
            <p:ph type="body" idx="1"/>
          </p:nvPr>
        </p:nvSpPr>
        <p:spPr>
          <a:xfrm>
            <a:off x="152400" y="1916113"/>
            <a:ext cx="8991600" cy="4114800"/>
          </a:xfrm>
        </p:spPr>
        <p:txBody>
          <a:bodyPr>
            <a:normAutofit lnSpcReduction="10000"/>
          </a:bodyPr>
          <a:lstStyle/>
          <a:p>
            <a:pPr eaLnBrk="1" hangingPunct="1">
              <a:lnSpc>
                <a:spcPct val="80000"/>
              </a:lnSpc>
            </a:pPr>
            <a:r>
              <a:rPr lang="pl-PL" altLang="pl-PL" sz="2400" dirty="0" smtClean="0"/>
              <a:t>Opcje są prawami do zawarcia transakcji na określonych warunkach, w szczególności - po ustalonej z góry cenie. </a:t>
            </a:r>
          </a:p>
          <a:p>
            <a:pPr eaLnBrk="1" hangingPunct="1">
              <a:lnSpc>
                <a:spcPct val="80000"/>
              </a:lnSpc>
            </a:pPr>
            <a:r>
              <a:rPr lang="pl-PL" altLang="pl-PL" sz="2400" dirty="0" smtClean="0"/>
              <a:t>Pozycje w obrocie opcjami</a:t>
            </a:r>
          </a:p>
          <a:p>
            <a:pPr eaLnBrk="1" hangingPunct="1">
              <a:lnSpc>
                <a:spcPct val="80000"/>
              </a:lnSpc>
              <a:buFont typeface="Wingdings" pitchFamily="2" charset="2"/>
              <a:buNone/>
            </a:pPr>
            <a:r>
              <a:rPr lang="pl-PL" altLang="pl-PL" sz="2400" dirty="0" smtClean="0"/>
              <a:t>		- krótka oznacza sytuację uczestnika rynku, który wystawił opcję, przyjmując na siebie ciężar związanych z kontraktem zobowiązań </a:t>
            </a:r>
          </a:p>
          <a:p>
            <a:pPr eaLnBrk="1" hangingPunct="1">
              <a:lnSpc>
                <a:spcPct val="80000"/>
              </a:lnSpc>
              <a:buFont typeface="Wingdings" pitchFamily="2" charset="2"/>
              <a:buNone/>
            </a:pPr>
            <a:r>
              <a:rPr lang="pl-PL" altLang="pl-PL" sz="2400" dirty="0" smtClean="0"/>
              <a:t>		- długa oznacza sytuację, w której uczestnik nabył i jest w posiadaniu praw związanych z danym kontraktem </a:t>
            </a:r>
          </a:p>
          <a:p>
            <a:pPr eaLnBrk="1" hangingPunct="1">
              <a:lnSpc>
                <a:spcPct val="80000"/>
              </a:lnSpc>
            </a:pPr>
            <a:r>
              <a:rPr lang="pl-PL" altLang="pl-PL" sz="2400" dirty="0" smtClean="0"/>
              <a:t>Ryzyko pozycji: </a:t>
            </a:r>
          </a:p>
          <a:p>
            <a:pPr eaLnBrk="1" hangingPunct="1">
              <a:lnSpc>
                <a:spcPct val="80000"/>
              </a:lnSpc>
              <a:buFont typeface="Wingdings" pitchFamily="2" charset="2"/>
              <a:buNone/>
            </a:pPr>
            <a:r>
              <a:rPr lang="pl-PL" altLang="pl-PL" sz="2400" dirty="0" smtClean="0"/>
              <a:t>		- w pozycji krótkiej znane są z góry rozmiary </a:t>
            </a:r>
            <a:r>
              <a:rPr lang="pl-PL" altLang="pl-PL" sz="2400" dirty="0" err="1" smtClean="0"/>
              <a:t>maksymal-nego</a:t>
            </a:r>
            <a:r>
              <a:rPr lang="pl-PL" altLang="pl-PL" sz="2400" dirty="0" smtClean="0"/>
              <a:t> zysku z transakcji, nie wiadomo jednak, ile można stracić</a:t>
            </a:r>
          </a:p>
          <a:p>
            <a:pPr eaLnBrk="1" hangingPunct="1">
              <a:lnSpc>
                <a:spcPct val="80000"/>
              </a:lnSpc>
              <a:buFont typeface="Wingdings" pitchFamily="2" charset="2"/>
              <a:buNone/>
            </a:pPr>
            <a:r>
              <a:rPr lang="pl-PL" altLang="pl-PL" sz="2400" dirty="0" smtClean="0"/>
              <a:t>		- w pozycji długiej znane są rozmiary maksymalnej straty, wielkość możliwego zysku jest teoretycznie nieograniczona.</a:t>
            </a:r>
          </a:p>
        </p:txBody>
      </p:sp>
    </p:spTree>
    <p:extLst>
      <p:ext uri="{BB962C8B-B14F-4D97-AF65-F5344CB8AC3E}">
        <p14:creationId xmlns:p14="http://schemas.microsoft.com/office/powerpoint/2010/main" val="2687256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BE05622-9468-428E-BC32-4D40EC728F1C}" type="slidenum">
              <a:rPr lang="pl-PL" altLang="pl-PL" smtClean="0"/>
              <a:pPr eaLnBrk="1" hangingPunct="1"/>
              <a:t>83</a:t>
            </a:fld>
            <a:endParaRPr lang="pl-PL" altLang="pl-PL" smtClean="0"/>
          </a:p>
        </p:txBody>
      </p:sp>
      <p:sp>
        <p:nvSpPr>
          <p:cNvPr id="5123" name="Rectangle 2"/>
          <p:cNvSpPr>
            <a:spLocks noGrp="1" noChangeArrowheads="1"/>
          </p:cNvSpPr>
          <p:nvPr>
            <p:ph type="title"/>
          </p:nvPr>
        </p:nvSpPr>
        <p:spPr>
          <a:xfrm>
            <a:off x="762000" y="381000"/>
            <a:ext cx="6096000" cy="990600"/>
          </a:xfrm>
        </p:spPr>
        <p:txBody>
          <a:bodyPr/>
          <a:lstStyle/>
          <a:p>
            <a:pPr eaLnBrk="1" hangingPunct="1"/>
            <a:r>
              <a:rPr lang="pl-PL" altLang="pl-PL" b="1" smtClean="0"/>
              <a:t>Rodzaje i typy opcji</a:t>
            </a:r>
            <a:endParaRPr lang="pl-PL" altLang="pl-PL" smtClean="0"/>
          </a:p>
        </p:txBody>
      </p:sp>
      <p:pic>
        <p:nvPicPr>
          <p:cNvPr id="5124" name="Picture 5" descr="http://www.brighteyecounselling.co.uk/images/types-drink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52400"/>
            <a:ext cx="28575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p:cNvSpPr>
            <a:spLocks noGrp="1" noChangeArrowheads="1"/>
          </p:cNvSpPr>
          <p:nvPr>
            <p:ph type="body" idx="1"/>
          </p:nvPr>
        </p:nvSpPr>
        <p:spPr>
          <a:xfrm>
            <a:off x="304800" y="2286000"/>
            <a:ext cx="7772400" cy="4114800"/>
          </a:xfrm>
        </p:spPr>
        <p:txBody>
          <a:bodyPr/>
          <a:lstStyle/>
          <a:p>
            <a:pPr eaLnBrk="1" hangingPunct="1">
              <a:lnSpc>
                <a:spcPct val="90000"/>
              </a:lnSpc>
            </a:pPr>
            <a:r>
              <a:rPr lang="pl-PL" altLang="pl-PL" sz="2400" i="1" smtClean="0"/>
              <a:t>Opcja sprzedaży</a:t>
            </a:r>
            <a:r>
              <a:rPr lang="pl-PL" altLang="pl-PL" sz="2400" smtClean="0"/>
              <a:t> (</a:t>
            </a:r>
            <a:r>
              <a:rPr lang="pl-PL" altLang="pl-PL" sz="2400" i="1" smtClean="0"/>
              <a:t>put option</a:t>
            </a:r>
            <a:r>
              <a:rPr lang="pl-PL" altLang="pl-PL" sz="2400" smtClean="0"/>
              <a:t>) jest prawem do zbycia określonych walorów, w określonym czasie i warunkach, po wyznaczonej z góry cenie.</a:t>
            </a:r>
            <a:endParaRPr lang="pl-PL" altLang="pl-PL" sz="2400" i="1" smtClean="0"/>
          </a:p>
          <a:p>
            <a:pPr eaLnBrk="1" hangingPunct="1">
              <a:lnSpc>
                <a:spcPct val="90000"/>
              </a:lnSpc>
            </a:pPr>
            <a:r>
              <a:rPr lang="pl-PL" altLang="pl-PL" sz="2400" i="1" smtClean="0"/>
              <a:t>Opcja kupna</a:t>
            </a:r>
            <a:r>
              <a:rPr lang="pl-PL" altLang="pl-PL" sz="2400" smtClean="0"/>
              <a:t> jest prawem (</a:t>
            </a:r>
            <a:r>
              <a:rPr lang="pl-PL" altLang="pl-PL" sz="2400" i="1" smtClean="0"/>
              <a:t>call option</a:t>
            </a:r>
            <a:r>
              <a:rPr lang="pl-PL" altLang="pl-PL" sz="2400" smtClean="0"/>
              <a:t>) do zakupu określonych walorów, w określonym czasie i warunkach, po wyznaczonej z góry cenie.</a:t>
            </a:r>
          </a:p>
          <a:p>
            <a:pPr eaLnBrk="1" hangingPunct="1">
              <a:lnSpc>
                <a:spcPct val="90000"/>
              </a:lnSpc>
            </a:pPr>
            <a:r>
              <a:rPr lang="pl-PL" altLang="pl-PL" sz="2400" smtClean="0"/>
              <a:t>Opcja typu amerykańskiego – wykonanie jest możliwe w każdym momencie trwania kontaktu</a:t>
            </a:r>
          </a:p>
          <a:p>
            <a:pPr eaLnBrk="1" hangingPunct="1">
              <a:lnSpc>
                <a:spcPct val="90000"/>
              </a:lnSpc>
            </a:pPr>
            <a:r>
              <a:rPr lang="pl-PL" altLang="pl-PL" sz="2400" smtClean="0"/>
              <a:t>Opcja typu europejskiego – wykonanie możliwe jest tylko w dniu zapadnięcia</a:t>
            </a:r>
          </a:p>
        </p:txBody>
      </p:sp>
    </p:spTree>
    <p:extLst>
      <p:ext uri="{BB962C8B-B14F-4D97-AF65-F5344CB8AC3E}">
        <p14:creationId xmlns:p14="http://schemas.microsoft.com/office/powerpoint/2010/main" val="1661258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B039B80-4EE2-4EEE-9AAD-481414506031}" type="slidenum">
              <a:rPr lang="pl-PL" altLang="pl-PL" smtClean="0"/>
              <a:pPr eaLnBrk="1" hangingPunct="1"/>
              <a:t>84</a:t>
            </a:fld>
            <a:endParaRPr lang="pl-PL" altLang="pl-PL" smtClean="0"/>
          </a:p>
        </p:txBody>
      </p:sp>
      <p:sp>
        <p:nvSpPr>
          <p:cNvPr id="6147" name="Rectangle 2"/>
          <p:cNvSpPr>
            <a:spLocks noGrp="1" noChangeArrowheads="1"/>
          </p:cNvSpPr>
          <p:nvPr>
            <p:ph type="title"/>
          </p:nvPr>
        </p:nvSpPr>
        <p:spPr>
          <a:xfrm>
            <a:off x="1676400" y="609600"/>
            <a:ext cx="4183063" cy="1143000"/>
          </a:xfrm>
        </p:spPr>
        <p:txBody>
          <a:bodyPr/>
          <a:lstStyle/>
          <a:p>
            <a:pPr eaLnBrk="1" hangingPunct="1"/>
            <a:r>
              <a:rPr lang="pl-PL" altLang="pl-PL" smtClean="0"/>
              <a:t>Opcja klasyczna</a:t>
            </a:r>
          </a:p>
        </p:txBody>
      </p:sp>
      <p:pic>
        <p:nvPicPr>
          <p:cNvPr id="6148" name="Picture 5" descr="http://pl.ask-schwarzkopf.com/content/image_path/131/en/Classic_Perm_Spiral_Patter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51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p:cNvSpPr>
            <a:spLocks noGrp="1" noChangeArrowheads="1"/>
          </p:cNvSpPr>
          <p:nvPr>
            <p:ph type="body" idx="1"/>
          </p:nvPr>
        </p:nvSpPr>
        <p:spPr>
          <a:xfrm>
            <a:off x="228600" y="2514600"/>
            <a:ext cx="7772400" cy="4114800"/>
          </a:xfrm>
        </p:spPr>
        <p:txBody>
          <a:bodyPr/>
          <a:lstStyle/>
          <a:p>
            <a:pPr eaLnBrk="1" hangingPunct="1">
              <a:lnSpc>
                <a:spcPct val="80000"/>
              </a:lnSpc>
            </a:pPr>
            <a:r>
              <a:rPr lang="pl-PL" altLang="pl-PL" sz="2800" smtClean="0"/>
              <a:t>Klasyczna opcja (</a:t>
            </a:r>
            <a:r>
              <a:rPr lang="pl-PL" altLang="pl-PL" sz="2800" i="1" smtClean="0"/>
              <a:t>plain vanilla</a:t>
            </a:r>
            <a:r>
              <a:rPr lang="pl-PL" altLang="pl-PL" sz="2800" smtClean="0"/>
              <a:t>) określona jest przez sześć parametrów:</a:t>
            </a:r>
          </a:p>
          <a:p>
            <a:pPr eaLnBrk="1" hangingPunct="1">
              <a:lnSpc>
                <a:spcPct val="80000"/>
              </a:lnSpc>
              <a:buFont typeface="Wingdings" pitchFamily="2" charset="2"/>
              <a:buNone/>
            </a:pPr>
            <a:r>
              <a:rPr lang="pl-PL" altLang="pl-PL" sz="2800" smtClean="0"/>
              <a:t>		- cenę wykonania (opisaną poprzednio)</a:t>
            </a:r>
          </a:p>
          <a:p>
            <a:pPr eaLnBrk="1" hangingPunct="1">
              <a:lnSpc>
                <a:spcPct val="80000"/>
              </a:lnSpc>
              <a:buFont typeface="Wingdings" pitchFamily="2" charset="2"/>
              <a:buNone/>
            </a:pPr>
            <a:r>
              <a:rPr lang="pl-PL" altLang="pl-PL" sz="2800" smtClean="0"/>
              <a:t>		- cenę bazową (</a:t>
            </a:r>
            <a:r>
              <a:rPr lang="pl-PL" altLang="pl-PL" sz="2800" i="1" smtClean="0"/>
              <a:t>basic price</a:t>
            </a:r>
            <a:r>
              <a:rPr lang="pl-PL" altLang="pl-PL" sz="2800" smtClean="0"/>
              <a:t>)</a:t>
            </a:r>
          </a:p>
          <a:p>
            <a:pPr eaLnBrk="1" hangingPunct="1">
              <a:lnSpc>
                <a:spcPct val="80000"/>
              </a:lnSpc>
              <a:buFont typeface="Wingdings" pitchFamily="2" charset="2"/>
              <a:buNone/>
            </a:pPr>
            <a:r>
              <a:rPr lang="pl-PL" altLang="pl-PL" sz="2800" smtClean="0"/>
              <a:t>		- cenę rozliczeniową (</a:t>
            </a:r>
            <a:r>
              <a:rPr lang="pl-PL" altLang="pl-PL" sz="2800" i="1" smtClean="0"/>
              <a:t>settlement price</a:t>
            </a:r>
            <a:r>
              <a:rPr lang="pl-PL" altLang="pl-PL" sz="2800" smtClean="0"/>
              <a:t>)</a:t>
            </a:r>
          </a:p>
          <a:p>
            <a:pPr eaLnBrk="1" hangingPunct="1">
              <a:lnSpc>
                <a:spcPct val="80000"/>
              </a:lnSpc>
              <a:buFont typeface="Wingdings" pitchFamily="2" charset="2"/>
              <a:buNone/>
            </a:pPr>
            <a:r>
              <a:rPr lang="pl-PL" altLang="pl-PL" sz="2800" smtClean="0"/>
              <a:t>		- premię (cenę samej opcji)</a:t>
            </a:r>
          </a:p>
          <a:p>
            <a:pPr eaLnBrk="1" hangingPunct="1">
              <a:lnSpc>
                <a:spcPct val="80000"/>
              </a:lnSpc>
              <a:buFont typeface="Wingdings" pitchFamily="2" charset="2"/>
              <a:buNone/>
            </a:pPr>
            <a:r>
              <a:rPr lang="pl-PL" altLang="pl-PL" sz="2800" smtClean="0"/>
              <a:t>		- zapadalność (</a:t>
            </a:r>
            <a:r>
              <a:rPr lang="pl-PL" altLang="pl-PL" sz="2800" i="1" smtClean="0"/>
              <a:t>maturity</a:t>
            </a:r>
            <a:r>
              <a:rPr lang="pl-PL" altLang="pl-PL" sz="2800" smtClean="0"/>
              <a:t>)</a:t>
            </a:r>
          </a:p>
          <a:p>
            <a:pPr eaLnBrk="1" hangingPunct="1">
              <a:lnSpc>
                <a:spcPct val="80000"/>
              </a:lnSpc>
              <a:buFont typeface="Wingdings" pitchFamily="2" charset="2"/>
              <a:buNone/>
            </a:pPr>
            <a:r>
              <a:rPr lang="pl-PL" altLang="pl-PL" sz="2800" smtClean="0"/>
              <a:t>		- rodzaj i wielkość kontraktu</a:t>
            </a:r>
          </a:p>
          <a:p>
            <a:pPr eaLnBrk="1" hangingPunct="1">
              <a:lnSpc>
                <a:spcPct val="80000"/>
              </a:lnSpc>
              <a:buFont typeface="Wingdings" pitchFamily="2" charset="2"/>
              <a:buNone/>
            </a:pPr>
            <a:r>
              <a:rPr lang="pl-PL" altLang="pl-PL" sz="2800" smtClean="0"/>
              <a:t>		- pozycję uczestnika rynku</a:t>
            </a:r>
          </a:p>
          <a:p>
            <a:pPr eaLnBrk="1" hangingPunct="1">
              <a:lnSpc>
                <a:spcPct val="80000"/>
              </a:lnSpc>
            </a:pPr>
            <a:endParaRPr lang="pl-PL" altLang="pl-PL" sz="2800" smtClean="0"/>
          </a:p>
        </p:txBody>
      </p:sp>
    </p:spTree>
    <p:extLst>
      <p:ext uri="{BB962C8B-B14F-4D97-AF65-F5344CB8AC3E}">
        <p14:creationId xmlns:p14="http://schemas.microsoft.com/office/powerpoint/2010/main" val="644008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C6C6334-97AD-4300-8225-2044B6F799A2}" type="slidenum">
              <a:rPr lang="pl-PL" altLang="pl-PL" smtClean="0"/>
              <a:pPr eaLnBrk="1" hangingPunct="1"/>
              <a:t>85</a:t>
            </a:fld>
            <a:endParaRPr lang="pl-PL" altLang="pl-PL" smtClean="0"/>
          </a:p>
        </p:txBody>
      </p:sp>
      <p:pic>
        <p:nvPicPr>
          <p:cNvPr id="7171" name="Picture 6" descr="C:\Documents and Settings\Sopoćko\Moje dokumenty\Moje obrazy\Rola banku c\alternatywa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63" y="0"/>
            <a:ext cx="3360737"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Grp="1" noChangeArrowheads="1"/>
          </p:cNvSpPr>
          <p:nvPr>
            <p:ph type="body" idx="1"/>
          </p:nvPr>
        </p:nvSpPr>
        <p:spPr>
          <a:xfrm>
            <a:off x="609600" y="2743200"/>
            <a:ext cx="7772400" cy="4114800"/>
          </a:xfrm>
        </p:spPr>
        <p:txBody>
          <a:bodyPr/>
          <a:lstStyle/>
          <a:p>
            <a:pPr eaLnBrk="1" hangingPunct="1">
              <a:lnSpc>
                <a:spcPct val="80000"/>
              </a:lnSpc>
            </a:pPr>
            <a:r>
              <a:rPr lang="pl-PL" altLang="pl-PL" sz="1800" smtClean="0"/>
              <a:t>Gdy uczestnik rynku oczekuje spadku cen, może wybrać jeden z dwu wariantów:</a:t>
            </a:r>
          </a:p>
          <a:p>
            <a:pPr eaLnBrk="1" hangingPunct="1">
              <a:lnSpc>
                <a:spcPct val="80000"/>
              </a:lnSpc>
              <a:buFont typeface="Wingdings" pitchFamily="2" charset="2"/>
              <a:buNone/>
            </a:pPr>
            <a:r>
              <a:rPr lang="pl-PL" altLang="pl-PL" sz="1800" smtClean="0"/>
              <a:t>		- kupić opcje sprzedaży, co szczególnie efektywne jest w przypadkach znacznych spadków cen instrumentu bazowego, takich, które pokryją wydatek związany z samym zakupem</a:t>
            </a:r>
          </a:p>
          <a:p>
            <a:pPr eaLnBrk="1" hangingPunct="1">
              <a:lnSpc>
                <a:spcPct val="80000"/>
              </a:lnSpc>
              <a:buFont typeface="Wingdings" pitchFamily="2" charset="2"/>
              <a:buNone/>
            </a:pPr>
            <a:r>
              <a:rPr lang="pl-PL" altLang="pl-PL" sz="1800" smtClean="0"/>
              <a:t>		- wystawić opcję  kupna, co jest opłacalne, gdy przewiduje się spadek, a nawet pewien niewielki wzrost ceny instrumentu bazowego, nie pokrywający jednak ceny sprzedanej opcji.</a:t>
            </a:r>
          </a:p>
          <a:p>
            <a:pPr eaLnBrk="1" hangingPunct="1">
              <a:lnSpc>
                <a:spcPct val="80000"/>
              </a:lnSpc>
            </a:pPr>
            <a:r>
              <a:rPr lang="pl-PL" altLang="pl-PL" sz="1800" smtClean="0"/>
              <a:t>Gdy oczekuje się wzrostu cen, to rekomenduje sięt:</a:t>
            </a:r>
          </a:p>
          <a:p>
            <a:pPr eaLnBrk="1" hangingPunct="1">
              <a:lnSpc>
                <a:spcPct val="80000"/>
              </a:lnSpc>
              <a:buFont typeface="Wingdings" pitchFamily="2" charset="2"/>
              <a:buNone/>
            </a:pPr>
            <a:r>
              <a:rPr lang="pl-PL" altLang="pl-PL" sz="1800" smtClean="0"/>
              <a:t>		- zakup opcję kupna, co szczególnie efektywne jest w przypadkach znacznych wzrostów cen instrumentu bazowego, takich, które pokryją wydatek związany z samym zakupem</a:t>
            </a:r>
          </a:p>
          <a:p>
            <a:pPr eaLnBrk="1" hangingPunct="1">
              <a:lnSpc>
                <a:spcPct val="80000"/>
              </a:lnSpc>
              <a:buFont typeface="Wingdings" pitchFamily="2" charset="2"/>
              <a:buNone/>
            </a:pPr>
            <a:r>
              <a:rPr lang="pl-PL" altLang="pl-PL" sz="1800" smtClean="0"/>
              <a:t>		- wystawienie opcję sprzedaży, co jest opłacalne, gdy przewiduje się wzrost a nawet pewien niewielki spadek ceny instrumentu bazowego, nie pokrywający jednak ceny sprzedanej opcji.</a:t>
            </a:r>
          </a:p>
        </p:txBody>
      </p:sp>
      <p:sp>
        <p:nvSpPr>
          <p:cNvPr id="7173" name="Rectangle 2"/>
          <p:cNvSpPr>
            <a:spLocks noGrp="1" noChangeArrowheads="1"/>
          </p:cNvSpPr>
          <p:nvPr>
            <p:ph type="title"/>
          </p:nvPr>
        </p:nvSpPr>
        <p:spPr>
          <a:xfrm>
            <a:off x="1066800" y="838200"/>
            <a:ext cx="4876800" cy="1462088"/>
          </a:xfrm>
        </p:spPr>
        <p:txBody>
          <a:bodyPr/>
          <a:lstStyle/>
          <a:p>
            <a:pPr eaLnBrk="1" hangingPunct="1"/>
            <a:r>
              <a:rPr lang="pl-PL" altLang="pl-PL" smtClean="0"/>
              <a:t>Ruch cen a pozycje na opcjach</a:t>
            </a:r>
          </a:p>
        </p:txBody>
      </p:sp>
    </p:spTree>
    <p:extLst>
      <p:ext uri="{BB962C8B-B14F-4D97-AF65-F5344CB8AC3E}">
        <p14:creationId xmlns:p14="http://schemas.microsoft.com/office/powerpoint/2010/main" val="1298538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6A5B03B-E25D-455E-B282-3C7E001EE971}" type="slidenum">
              <a:rPr lang="pl-PL" altLang="pl-PL" smtClean="0"/>
              <a:pPr eaLnBrk="1" hangingPunct="1"/>
              <a:t>86</a:t>
            </a:fld>
            <a:endParaRPr lang="pl-PL" altLang="pl-PL" smtClean="0"/>
          </a:p>
        </p:txBody>
      </p:sp>
      <p:sp>
        <p:nvSpPr>
          <p:cNvPr id="8195" name="Rectangle 2"/>
          <p:cNvSpPr>
            <a:spLocks noGrp="1" noChangeArrowheads="1"/>
          </p:cNvSpPr>
          <p:nvPr>
            <p:ph type="title"/>
          </p:nvPr>
        </p:nvSpPr>
        <p:spPr/>
        <p:txBody>
          <a:bodyPr/>
          <a:lstStyle/>
          <a:p>
            <a:pPr eaLnBrk="1" hangingPunct="1"/>
            <a:r>
              <a:rPr lang="pl-PL" altLang="pl-PL" smtClean="0"/>
              <a:t>Cena wykonania</a:t>
            </a:r>
          </a:p>
        </p:txBody>
      </p:sp>
      <p:sp>
        <p:nvSpPr>
          <p:cNvPr id="8196" name="Rectangle 3"/>
          <p:cNvSpPr>
            <a:spLocks noGrp="1" noChangeArrowheads="1"/>
          </p:cNvSpPr>
          <p:nvPr>
            <p:ph type="body" idx="1"/>
          </p:nvPr>
        </p:nvSpPr>
        <p:spPr>
          <a:xfrm>
            <a:off x="1182688" y="2017713"/>
            <a:ext cx="7772400" cy="1138237"/>
          </a:xfrm>
        </p:spPr>
        <p:txBody>
          <a:bodyPr/>
          <a:lstStyle/>
          <a:p>
            <a:pPr eaLnBrk="1" hangingPunct="1">
              <a:lnSpc>
                <a:spcPct val="80000"/>
              </a:lnSpc>
            </a:pPr>
            <a:r>
              <a:rPr lang="pl-PL" altLang="pl-PL" sz="2000" smtClean="0"/>
              <a:t>Jest to umówiona w momencie zawarcia transakcji cena, po której posiadacz opcji może egzekwować swoje prawo zakupu, względnie prawo do sprzedaży. Cena samej opcji zwana jest premią </a:t>
            </a:r>
          </a:p>
        </p:txBody>
      </p:sp>
      <p:sp>
        <p:nvSpPr>
          <p:cNvPr id="8197" name="Line 5"/>
          <p:cNvSpPr>
            <a:spLocks noChangeShapeType="1"/>
          </p:cNvSpPr>
          <p:nvPr/>
        </p:nvSpPr>
        <p:spPr bwMode="auto">
          <a:xfrm>
            <a:off x="1042988" y="3068638"/>
            <a:ext cx="0" cy="29527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8198" name="Line 6"/>
          <p:cNvSpPr>
            <a:spLocks noChangeShapeType="1"/>
          </p:cNvSpPr>
          <p:nvPr/>
        </p:nvSpPr>
        <p:spPr bwMode="auto">
          <a:xfrm>
            <a:off x="1116013" y="6021388"/>
            <a:ext cx="70564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8199" name="Line 7"/>
          <p:cNvSpPr>
            <a:spLocks noChangeShapeType="1"/>
          </p:cNvSpPr>
          <p:nvPr/>
        </p:nvSpPr>
        <p:spPr bwMode="auto">
          <a:xfrm>
            <a:off x="1042988" y="4437063"/>
            <a:ext cx="6049962" cy="0"/>
          </a:xfrm>
          <a:prstGeom prst="line">
            <a:avLst/>
          </a:prstGeom>
          <a:noFill/>
          <a:ln w="2857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8200" name="Line 8"/>
          <p:cNvSpPr>
            <a:spLocks noChangeShapeType="1"/>
          </p:cNvSpPr>
          <p:nvPr/>
        </p:nvSpPr>
        <p:spPr bwMode="auto">
          <a:xfrm>
            <a:off x="7092950" y="2781300"/>
            <a:ext cx="0" cy="3455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201" name="Text Box 9"/>
          <p:cNvSpPr txBox="1">
            <a:spLocks noChangeArrowheads="1"/>
          </p:cNvSpPr>
          <p:nvPr/>
        </p:nvSpPr>
        <p:spPr bwMode="auto">
          <a:xfrm>
            <a:off x="6011863" y="6165850"/>
            <a:ext cx="216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pl-PL" altLang="pl-PL">
              <a:latin typeface="Arial" charset="0"/>
            </a:endParaRPr>
          </a:p>
        </p:txBody>
      </p:sp>
      <p:sp>
        <p:nvSpPr>
          <p:cNvPr id="8202" name="Text Box 10"/>
          <p:cNvSpPr txBox="1">
            <a:spLocks noChangeArrowheads="1"/>
          </p:cNvSpPr>
          <p:nvPr/>
        </p:nvSpPr>
        <p:spPr bwMode="auto">
          <a:xfrm>
            <a:off x="5940425" y="6165850"/>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l-PL" altLang="pl-PL">
                <a:latin typeface="Arial" charset="0"/>
              </a:rPr>
              <a:t>Termin zapadnięcia</a:t>
            </a:r>
          </a:p>
        </p:txBody>
      </p:sp>
      <p:sp>
        <p:nvSpPr>
          <p:cNvPr id="8203" name="Freeform 11"/>
          <p:cNvSpPr>
            <a:spLocks/>
          </p:cNvSpPr>
          <p:nvPr/>
        </p:nvSpPr>
        <p:spPr bwMode="auto">
          <a:xfrm>
            <a:off x="1036638" y="3932238"/>
            <a:ext cx="6034087" cy="928687"/>
          </a:xfrm>
          <a:custGeom>
            <a:avLst/>
            <a:gdLst>
              <a:gd name="T0" fmla="*/ 0 w 3801"/>
              <a:gd name="T1" fmla="*/ 2147483647 h 585"/>
              <a:gd name="T2" fmla="*/ 2147483647 w 3801"/>
              <a:gd name="T3" fmla="*/ 2147483647 h 585"/>
              <a:gd name="T4" fmla="*/ 2147483647 w 3801"/>
              <a:gd name="T5" fmla="*/ 2147483647 h 585"/>
              <a:gd name="T6" fmla="*/ 2147483647 w 3801"/>
              <a:gd name="T7" fmla="*/ 2147483647 h 585"/>
              <a:gd name="T8" fmla="*/ 2147483647 w 3801"/>
              <a:gd name="T9" fmla="*/ 2147483647 h 585"/>
              <a:gd name="T10" fmla="*/ 2147483647 w 3801"/>
              <a:gd name="T11" fmla="*/ 2147483647 h 585"/>
              <a:gd name="T12" fmla="*/ 2147483647 w 3801"/>
              <a:gd name="T13" fmla="*/ 2147483647 h 585"/>
              <a:gd name="T14" fmla="*/ 2147483647 w 3801"/>
              <a:gd name="T15" fmla="*/ 2147483647 h 585"/>
              <a:gd name="T16" fmla="*/ 2147483647 w 3801"/>
              <a:gd name="T17" fmla="*/ 2147483647 h 585"/>
              <a:gd name="T18" fmla="*/ 2147483647 w 3801"/>
              <a:gd name="T19" fmla="*/ 2147483647 h 585"/>
              <a:gd name="T20" fmla="*/ 2147483647 w 3801"/>
              <a:gd name="T21" fmla="*/ 2147483647 h 585"/>
              <a:gd name="T22" fmla="*/ 2147483647 w 3801"/>
              <a:gd name="T23" fmla="*/ 2147483647 h 585"/>
              <a:gd name="T24" fmla="*/ 2147483647 w 3801"/>
              <a:gd name="T25" fmla="*/ 2147483647 h 585"/>
              <a:gd name="T26" fmla="*/ 2147483647 w 3801"/>
              <a:gd name="T27" fmla="*/ 2147483647 h 585"/>
              <a:gd name="T28" fmla="*/ 2147483647 w 3801"/>
              <a:gd name="T29" fmla="*/ 2147483647 h 585"/>
              <a:gd name="T30" fmla="*/ 2147483647 w 3801"/>
              <a:gd name="T31" fmla="*/ 2147483647 h 585"/>
              <a:gd name="T32" fmla="*/ 2147483647 w 3801"/>
              <a:gd name="T33" fmla="*/ 2147483647 h 585"/>
              <a:gd name="T34" fmla="*/ 2147483647 w 3801"/>
              <a:gd name="T35" fmla="*/ 2147483647 h 585"/>
              <a:gd name="T36" fmla="*/ 2147483647 w 3801"/>
              <a:gd name="T37" fmla="*/ 2147483647 h 585"/>
              <a:gd name="T38" fmla="*/ 2147483647 w 3801"/>
              <a:gd name="T39" fmla="*/ 2147483647 h 585"/>
              <a:gd name="T40" fmla="*/ 2147483647 w 3801"/>
              <a:gd name="T41" fmla="*/ 2147483647 h 585"/>
              <a:gd name="T42" fmla="*/ 2147483647 w 3801"/>
              <a:gd name="T43" fmla="*/ 2147483647 h 585"/>
              <a:gd name="T44" fmla="*/ 2147483647 w 3801"/>
              <a:gd name="T45" fmla="*/ 2147483647 h 585"/>
              <a:gd name="T46" fmla="*/ 2147483647 w 3801"/>
              <a:gd name="T47" fmla="*/ 2147483647 h 585"/>
              <a:gd name="T48" fmla="*/ 2147483647 w 3801"/>
              <a:gd name="T49" fmla="*/ 2147483647 h 585"/>
              <a:gd name="T50" fmla="*/ 2147483647 w 3801"/>
              <a:gd name="T51" fmla="*/ 2147483647 h 585"/>
              <a:gd name="T52" fmla="*/ 2147483647 w 3801"/>
              <a:gd name="T53" fmla="*/ 2147483647 h 585"/>
              <a:gd name="T54" fmla="*/ 2147483647 w 3801"/>
              <a:gd name="T55" fmla="*/ 2147483647 h 585"/>
              <a:gd name="T56" fmla="*/ 2147483647 w 3801"/>
              <a:gd name="T57" fmla="*/ 2147483647 h 585"/>
              <a:gd name="T58" fmla="*/ 2147483647 w 3801"/>
              <a:gd name="T59" fmla="*/ 2147483647 h 585"/>
              <a:gd name="T60" fmla="*/ 2147483647 w 3801"/>
              <a:gd name="T61" fmla="*/ 2147483647 h 585"/>
              <a:gd name="T62" fmla="*/ 2147483647 w 3801"/>
              <a:gd name="T63" fmla="*/ 2147483647 h 585"/>
              <a:gd name="T64" fmla="*/ 2147483647 w 3801"/>
              <a:gd name="T65" fmla="*/ 2147483647 h 585"/>
              <a:gd name="T66" fmla="*/ 2147483647 w 3801"/>
              <a:gd name="T67" fmla="*/ 2147483647 h 585"/>
              <a:gd name="T68" fmla="*/ 2147483647 w 3801"/>
              <a:gd name="T69" fmla="*/ 0 h 585"/>
              <a:gd name="T70" fmla="*/ 2147483647 w 3801"/>
              <a:gd name="T71" fmla="*/ 2147483647 h 585"/>
              <a:gd name="T72" fmla="*/ 2147483647 w 3801"/>
              <a:gd name="T73" fmla="*/ 2147483647 h 585"/>
              <a:gd name="T74" fmla="*/ 2147483647 w 3801"/>
              <a:gd name="T75" fmla="*/ 2147483647 h 585"/>
              <a:gd name="T76" fmla="*/ 2147483647 w 3801"/>
              <a:gd name="T77" fmla="*/ 2147483647 h 585"/>
              <a:gd name="T78" fmla="*/ 2147483647 w 3801"/>
              <a:gd name="T79" fmla="*/ 2147483647 h 585"/>
              <a:gd name="T80" fmla="*/ 2147483647 w 3801"/>
              <a:gd name="T81" fmla="*/ 2147483647 h 585"/>
              <a:gd name="T82" fmla="*/ 2147483647 w 3801"/>
              <a:gd name="T83" fmla="*/ 2147483647 h 585"/>
              <a:gd name="T84" fmla="*/ 2147483647 w 3801"/>
              <a:gd name="T85" fmla="*/ 2147483647 h 585"/>
              <a:gd name="T86" fmla="*/ 2147483647 w 3801"/>
              <a:gd name="T87" fmla="*/ 2147483647 h 5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01"/>
              <a:gd name="T133" fmla="*/ 0 h 585"/>
              <a:gd name="T134" fmla="*/ 3801 w 3801"/>
              <a:gd name="T135" fmla="*/ 585 h 5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01" h="585">
                <a:moveTo>
                  <a:pt x="0" y="19"/>
                </a:moveTo>
                <a:cubicBezTo>
                  <a:pt x="41" y="152"/>
                  <a:pt x="205" y="153"/>
                  <a:pt x="317" y="192"/>
                </a:cubicBezTo>
                <a:cubicBezTo>
                  <a:pt x="323" y="202"/>
                  <a:pt x="331" y="211"/>
                  <a:pt x="336" y="221"/>
                </a:cubicBezTo>
                <a:cubicBezTo>
                  <a:pt x="340" y="230"/>
                  <a:pt x="340" y="241"/>
                  <a:pt x="345" y="249"/>
                </a:cubicBezTo>
                <a:cubicBezTo>
                  <a:pt x="377" y="302"/>
                  <a:pt x="456" y="382"/>
                  <a:pt x="518" y="403"/>
                </a:cubicBezTo>
                <a:cubicBezTo>
                  <a:pt x="544" y="429"/>
                  <a:pt x="574" y="460"/>
                  <a:pt x="605" y="480"/>
                </a:cubicBezTo>
                <a:cubicBezTo>
                  <a:pt x="617" y="488"/>
                  <a:pt x="631" y="491"/>
                  <a:pt x="643" y="499"/>
                </a:cubicBezTo>
                <a:cubicBezTo>
                  <a:pt x="685" y="529"/>
                  <a:pt x="720" y="562"/>
                  <a:pt x="768" y="585"/>
                </a:cubicBezTo>
                <a:cubicBezTo>
                  <a:pt x="803" y="582"/>
                  <a:pt x="839" y="583"/>
                  <a:pt x="873" y="576"/>
                </a:cubicBezTo>
                <a:cubicBezTo>
                  <a:pt x="900" y="570"/>
                  <a:pt x="917" y="538"/>
                  <a:pt x="950" y="528"/>
                </a:cubicBezTo>
                <a:cubicBezTo>
                  <a:pt x="1026" y="473"/>
                  <a:pt x="994" y="495"/>
                  <a:pt x="1046" y="461"/>
                </a:cubicBezTo>
                <a:cubicBezTo>
                  <a:pt x="1083" y="437"/>
                  <a:pt x="1105" y="398"/>
                  <a:pt x="1142" y="374"/>
                </a:cubicBezTo>
                <a:cubicBezTo>
                  <a:pt x="1190" y="301"/>
                  <a:pt x="1255" y="282"/>
                  <a:pt x="1334" y="259"/>
                </a:cubicBezTo>
                <a:cubicBezTo>
                  <a:pt x="1366" y="249"/>
                  <a:pt x="1389" y="231"/>
                  <a:pt x="1421" y="221"/>
                </a:cubicBezTo>
                <a:cubicBezTo>
                  <a:pt x="1450" y="191"/>
                  <a:pt x="1475" y="191"/>
                  <a:pt x="1517" y="182"/>
                </a:cubicBezTo>
                <a:cubicBezTo>
                  <a:pt x="1580" y="168"/>
                  <a:pt x="1645" y="150"/>
                  <a:pt x="1699" y="115"/>
                </a:cubicBezTo>
                <a:cubicBezTo>
                  <a:pt x="1705" y="105"/>
                  <a:pt x="1707" y="88"/>
                  <a:pt x="1718" y="86"/>
                </a:cubicBezTo>
                <a:cubicBezTo>
                  <a:pt x="1732" y="84"/>
                  <a:pt x="1743" y="100"/>
                  <a:pt x="1757" y="105"/>
                </a:cubicBezTo>
                <a:cubicBezTo>
                  <a:pt x="1769" y="110"/>
                  <a:pt x="1782" y="111"/>
                  <a:pt x="1795" y="115"/>
                </a:cubicBezTo>
                <a:cubicBezTo>
                  <a:pt x="1886" y="142"/>
                  <a:pt x="2004" y="159"/>
                  <a:pt x="2083" y="211"/>
                </a:cubicBezTo>
                <a:cubicBezTo>
                  <a:pt x="2108" y="249"/>
                  <a:pt x="2141" y="280"/>
                  <a:pt x="2169" y="317"/>
                </a:cubicBezTo>
                <a:cubicBezTo>
                  <a:pt x="2205" y="365"/>
                  <a:pt x="2235" y="418"/>
                  <a:pt x="2285" y="451"/>
                </a:cubicBezTo>
                <a:cubicBezTo>
                  <a:pt x="2298" y="470"/>
                  <a:pt x="2304" y="496"/>
                  <a:pt x="2323" y="509"/>
                </a:cubicBezTo>
                <a:cubicBezTo>
                  <a:pt x="2342" y="522"/>
                  <a:pt x="2381" y="547"/>
                  <a:pt x="2381" y="547"/>
                </a:cubicBezTo>
                <a:cubicBezTo>
                  <a:pt x="2387" y="557"/>
                  <a:pt x="2389" y="573"/>
                  <a:pt x="2400" y="576"/>
                </a:cubicBezTo>
                <a:cubicBezTo>
                  <a:pt x="2409" y="579"/>
                  <a:pt x="2463" y="562"/>
                  <a:pt x="2477" y="557"/>
                </a:cubicBezTo>
                <a:cubicBezTo>
                  <a:pt x="2496" y="551"/>
                  <a:pt x="2515" y="543"/>
                  <a:pt x="2534" y="537"/>
                </a:cubicBezTo>
                <a:cubicBezTo>
                  <a:pt x="2544" y="534"/>
                  <a:pt x="2563" y="528"/>
                  <a:pt x="2563" y="528"/>
                </a:cubicBezTo>
                <a:cubicBezTo>
                  <a:pt x="2651" y="470"/>
                  <a:pt x="2536" y="542"/>
                  <a:pt x="2621" y="499"/>
                </a:cubicBezTo>
                <a:cubicBezTo>
                  <a:pt x="2651" y="484"/>
                  <a:pt x="2664" y="463"/>
                  <a:pt x="2697" y="451"/>
                </a:cubicBezTo>
                <a:cubicBezTo>
                  <a:pt x="2720" y="418"/>
                  <a:pt x="2741" y="396"/>
                  <a:pt x="2774" y="374"/>
                </a:cubicBezTo>
                <a:cubicBezTo>
                  <a:pt x="2788" y="334"/>
                  <a:pt x="2809" y="294"/>
                  <a:pt x="2832" y="259"/>
                </a:cubicBezTo>
                <a:cubicBezTo>
                  <a:pt x="2845" y="203"/>
                  <a:pt x="2846" y="207"/>
                  <a:pt x="2880" y="163"/>
                </a:cubicBezTo>
                <a:cubicBezTo>
                  <a:pt x="2940" y="85"/>
                  <a:pt x="2891" y="123"/>
                  <a:pt x="2947" y="86"/>
                </a:cubicBezTo>
                <a:cubicBezTo>
                  <a:pt x="2977" y="42"/>
                  <a:pt x="2984" y="16"/>
                  <a:pt x="3033" y="0"/>
                </a:cubicBezTo>
                <a:cubicBezTo>
                  <a:pt x="3219" y="12"/>
                  <a:pt x="3118" y="4"/>
                  <a:pt x="3225" y="38"/>
                </a:cubicBezTo>
                <a:cubicBezTo>
                  <a:pt x="3232" y="44"/>
                  <a:pt x="3237" y="52"/>
                  <a:pt x="3245" y="57"/>
                </a:cubicBezTo>
                <a:cubicBezTo>
                  <a:pt x="3253" y="62"/>
                  <a:pt x="3265" y="61"/>
                  <a:pt x="3273" y="67"/>
                </a:cubicBezTo>
                <a:cubicBezTo>
                  <a:pt x="3317" y="100"/>
                  <a:pt x="3322" y="127"/>
                  <a:pt x="3369" y="144"/>
                </a:cubicBezTo>
                <a:cubicBezTo>
                  <a:pt x="3399" y="172"/>
                  <a:pt x="3396" y="188"/>
                  <a:pt x="3437" y="201"/>
                </a:cubicBezTo>
                <a:cubicBezTo>
                  <a:pt x="3474" y="240"/>
                  <a:pt x="3498" y="286"/>
                  <a:pt x="3542" y="317"/>
                </a:cubicBezTo>
                <a:cubicBezTo>
                  <a:pt x="3572" y="362"/>
                  <a:pt x="3607" y="381"/>
                  <a:pt x="3657" y="393"/>
                </a:cubicBezTo>
                <a:cubicBezTo>
                  <a:pt x="3699" y="422"/>
                  <a:pt x="3722" y="421"/>
                  <a:pt x="3773" y="432"/>
                </a:cubicBezTo>
                <a:cubicBezTo>
                  <a:pt x="3783" y="434"/>
                  <a:pt x="3801" y="441"/>
                  <a:pt x="3801" y="4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8204" name="AutoShape 12"/>
          <p:cNvSpPr>
            <a:spLocks noChangeArrowheads="1"/>
          </p:cNvSpPr>
          <p:nvPr/>
        </p:nvSpPr>
        <p:spPr bwMode="auto">
          <a:xfrm>
            <a:off x="3708400" y="2997200"/>
            <a:ext cx="2303463" cy="647700"/>
          </a:xfrm>
          <a:prstGeom prst="wedgeEllipseCallout">
            <a:avLst>
              <a:gd name="adj1" fmla="val -44556"/>
              <a:gd name="adj2" fmla="val 12598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a:latin typeface="Arial" charset="0"/>
              </a:rPr>
              <a:t>Cena bazowa</a:t>
            </a:r>
          </a:p>
        </p:txBody>
      </p:sp>
      <p:sp>
        <p:nvSpPr>
          <p:cNvPr id="8205" name="AutoShape 13"/>
          <p:cNvSpPr>
            <a:spLocks noChangeArrowheads="1"/>
          </p:cNvSpPr>
          <p:nvPr/>
        </p:nvSpPr>
        <p:spPr bwMode="auto">
          <a:xfrm>
            <a:off x="7019925" y="2924175"/>
            <a:ext cx="1908175" cy="1008063"/>
          </a:xfrm>
          <a:prstGeom prst="wedgeEllipseCallout">
            <a:avLst>
              <a:gd name="adj1" fmla="val -90597"/>
              <a:gd name="adj2" fmla="val 9724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l-PL" altLang="pl-PL">
                <a:latin typeface="Arial" charset="0"/>
              </a:rPr>
              <a:t>Cena wykonania</a:t>
            </a:r>
          </a:p>
        </p:txBody>
      </p:sp>
    </p:spTree>
    <p:extLst>
      <p:ext uri="{BB962C8B-B14F-4D97-AF65-F5344CB8AC3E}">
        <p14:creationId xmlns:p14="http://schemas.microsoft.com/office/powerpoint/2010/main" val="10475186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F4C85BC-3FDC-43D6-98FB-57D527116C21}" type="slidenum">
              <a:rPr lang="pl-PL" altLang="pl-PL" smtClean="0"/>
              <a:pPr eaLnBrk="1" hangingPunct="1"/>
              <a:t>87</a:t>
            </a:fld>
            <a:endParaRPr lang="pl-PL" altLang="pl-PL" smtClean="0"/>
          </a:p>
        </p:txBody>
      </p:sp>
      <p:sp>
        <p:nvSpPr>
          <p:cNvPr id="9219" name="Rectangle 2"/>
          <p:cNvSpPr>
            <a:spLocks noGrp="1" noChangeArrowheads="1"/>
          </p:cNvSpPr>
          <p:nvPr>
            <p:ph type="title"/>
          </p:nvPr>
        </p:nvSpPr>
        <p:spPr/>
        <p:txBody>
          <a:bodyPr>
            <a:normAutofit fontScale="90000"/>
          </a:bodyPr>
          <a:lstStyle/>
          <a:p>
            <a:pPr eaLnBrk="1" hangingPunct="1"/>
            <a:r>
              <a:rPr lang="pl-PL" altLang="pl-PL" smtClean="0"/>
              <a:t>Pozycje na opcjach wobec oczekiwania spadku cen</a:t>
            </a:r>
          </a:p>
        </p:txBody>
      </p:sp>
      <p:sp>
        <p:nvSpPr>
          <p:cNvPr id="9220" name="Line 17"/>
          <p:cNvSpPr>
            <a:spLocks noChangeShapeType="1"/>
          </p:cNvSpPr>
          <p:nvPr/>
        </p:nvSpPr>
        <p:spPr bwMode="auto">
          <a:xfrm>
            <a:off x="3132138" y="4724400"/>
            <a:ext cx="0"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21" name="Line 18"/>
          <p:cNvSpPr>
            <a:spLocks noChangeShapeType="1"/>
          </p:cNvSpPr>
          <p:nvPr/>
        </p:nvSpPr>
        <p:spPr bwMode="auto">
          <a:xfrm flipV="1">
            <a:off x="3059113" y="5373688"/>
            <a:ext cx="13684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22" name="Line 19"/>
          <p:cNvSpPr>
            <a:spLocks noChangeShapeType="1"/>
          </p:cNvSpPr>
          <p:nvPr/>
        </p:nvSpPr>
        <p:spPr bwMode="auto">
          <a:xfrm rot="5517012" flipH="1">
            <a:off x="1512887" y="3752851"/>
            <a:ext cx="1584325" cy="1657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23" name="Line 20"/>
          <p:cNvSpPr>
            <a:spLocks noChangeShapeType="1"/>
          </p:cNvSpPr>
          <p:nvPr/>
        </p:nvSpPr>
        <p:spPr bwMode="auto">
          <a:xfrm>
            <a:off x="4787900" y="4365625"/>
            <a:ext cx="12414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224" name="Line 21"/>
          <p:cNvSpPr>
            <a:spLocks noChangeShapeType="1"/>
          </p:cNvSpPr>
          <p:nvPr/>
        </p:nvSpPr>
        <p:spPr bwMode="auto">
          <a:xfrm>
            <a:off x="6011863" y="4365625"/>
            <a:ext cx="1463675" cy="1189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grpSp>
        <p:nvGrpSpPr>
          <p:cNvPr id="9225" name="Group 31"/>
          <p:cNvGrpSpPr>
            <a:grpSpLocks/>
          </p:cNvGrpSpPr>
          <p:nvPr/>
        </p:nvGrpSpPr>
        <p:grpSpPr bwMode="auto">
          <a:xfrm>
            <a:off x="755650" y="2924175"/>
            <a:ext cx="7527925" cy="3338513"/>
            <a:chOff x="476" y="1842"/>
            <a:chExt cx="4742" cy="2103"/>
          </a:xfrm>
        </p:grpSpPr>
        <p:sp>
          <p:nvSpPr>
            <p:cNvPr id="9231" name="Line 13"/>
            <p:cNvSpPr>
              <a:spLocks noChangeShapeType="1"/>
            </p:cNvSpPr>
            <p:nvPr/>
          </p:nvSpPr>
          <p:spPr bwMode="auto">
            <a:xfrm>
              <a:off x="975" y="1842"/>
              <a:ext cx="0" cy="2024"/>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9232" name="Line 14"/>
            <p:cNvSpPr>
              <a:spLocks noChangeShapeType="1"/>
            </p:cNvSpPr>
            <p:nvPr/>
          </p:nvSpPr>
          <p:spPr bwMode="auto">
            <a:xfrm>
              <a:off x="3016" y="1888"/>
              <a:ext cx="20" cy="205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9233" name="Line 15"/>
            <p:cNvSpPr>
              <a:spLocks noChangeShapeType="1"/>
            </p:cNvSpPr>
            <p:nvPr/>
          </p:nvSpPr>
          <p:spPr bwMode="auto">
            <a:xfrm>
              <a:off x="975" y="3067"/>
              <a:ext cx="190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9234" name="Line 16"/>
            <p:cNvSpPr>
              <a:spLocks noChangeShapeType="1"/>
            </p:cNvSpPr>
            <p:nvPr/>
          </p:nvSpPr>
          <p:spPr bwMode="auto">
            <a:xfrm flipV="1">
              <a:off x="3016" y="3022"/>
              <a:ext cx="2202" cy="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9235" name="Text Box 23"/>
            <p:cNvSpPr txBox="1">
              <a:spLocks noChangeArrowheads="1"/>
            </p:cNvSpPr>
            <p:nvPr/>
          </p:nvSpPr>
          <p:spPr bwMode="auto">
            <a:xfrm>
              <a:off x="476" y="2115"/>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a:t>
              </a:r>
            </a:p>
          </p:txBody>
        </p:sp>
        <p:sp>
          <p:nvSpPr>
            <p:cNvPr id="9236" name="Text Box 24"/>
            <p:cNvSpPr txBox="1">
              <a:spLocks noChangeArrowheads="1"/>
            </p:cNvSpPr>
            <p:nvPr/>
          </p:nvSpPr>
          <p:spPr bwMode="auto">
            <a:xfrm>
              <a:off x="521" y="3475"/>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a:t>
              </a:r>
            </a:p>
          </p:txBody>
        </p:sp>
        <p:sp>
          <p:nvSpPr>
            <p:cNvPr id="9237" name="Line 25"/>
            <p:cNvSpPr>
              <a:spLocks noChangeShapeType="1"/>
            </p:cNvSpPr>
            <p:nvPr/>
          </p:nvSpPr>
          <p:spPr bwMode="auto">
            <a:xfrm>
              <a:off x="3787" y="2886"/>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9226" name="Text Box 26"/>
          <p:cNvSpPr txBox="1">
            <a:spLocks noChangeArrowheads="1"/>
          </p:cNvSpPr>
          <p:nvPr/>
        </p:nvSpPr>
        <p:spPr bwMode="auto">
          <a:xfrm>
            <a:off x="7164388" y="4868863"/>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bazowa</a:t>
            </a:r>
          </a:p>
        </p:txBody>
      </p:sp>
      <p:sp>
        <p:nvSpPr>
          <p:cNvPr id="9227" name="Text Box 32"/>
          <p:cNvSpPr txBox="1">
            <a:spLocks noChangeArrowheads="1"/>
          </p:cNvSpPr>
          <p:nvPr/>
        </p:nvSpPr>
        <p:spPr bwMode="auto">
          <a:xfrm>
            <a:off x="2700338" y="4437063"/>
            <a:ext cx="115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wyk.</a:t>
            </a:r>
          </a:p>
        </p:txBody>
      </p:sp>
      <p:sp>
        <p:nvSpPr>
          <p:cNvPr id="9228" name="Text Box 33"/>
          <p:cNvSpPr txBox="1">
            <a:spLocks noChangeArrowheads="1"/>
          </p:cNvSpPr>
          <p:nvPr/>
        </p:nvSpPr>
        <p:spPr bwMode="auto">
          <a:xfrm>
            <a:off x="5508625" y="4941888"/>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wyk.</a:t>
            </a:r>
          </a:p>
        </p:txBody>
      </p:sp>
      <p:sp>
        <p:nvSpPr>
          <p:cNvPr id="9229" name="Text Box 34"/>
          <p:cNvSpPr txBox="1">
            <a:spLocks noChangeArrowheads="1"/>
          </p:cNvSpPr>
          <p:nvPr/>
        </p:nvSpPr>
        <p:spPr bwMode="auto">
          <a:xfrm>
            <a:off x="755650" y="2205038"/>
            <a:ext cx="3744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opcja sprzedaży – długa pozycja </a:t>
            </a:r>
          </a:p>
        </p:txBody>
      </p:sp>
      <p:sp>
        <p:nvSpPr>
          <p:cNvPr id="9230" name="Text Box 35"/>
          <p:cNvSpPr txBox="1">
            <a:spLocks noChangeArrowheads="1"/>
          </p:cNvSpPr>
          <p:nvPr/>
        </p:nvSpPr>
        <p:spPr bwMode="auto">
          <a:xfrm>
            <a:off x="5148263" y="2205038"/>
            <a:ext cx="3744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opcja zakupu – krótka pozycja</a:t>
            </a:r>
          </a:p>
        </p:txBody>
      </p:sp>
    </p:spTree>
    <p:extLst>
      <p:ext uri="{BB962C8B-B14F-4D97-AF65-F5344CB8AC3E}">
        <p14:creationId xmlns:p14="http://schemas.microsoft.com/office/powerpoint/2010/main" val="1555800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57AA03A-6CD6-4DD6-99BA-E50659D189EC}" type="slidenum">
              <a:rPr lang="pl-PL" altLang="pl-PL" smtClean="0"/>
              <a:pPr eaLnBrk="1" hangingPunct="1"/>
              <a:t>88</a:t>
            </a:fld>
            <a:endParaRPr lang="pl-PL" altLang="pl-PL" smtClean="0"/>
          </a:p>
        </p:txBody>
      </p:sp>
      <p:sp>
        <p:nvSpPr>
          <p:cNvPr id="10243" name="Rectangle 2"/>
          <p:cNvSpPr>
            <a:spLocks noGrp="1" noChangeArrowheads="1"/>
          </p:cNvSpPr>
          <p:nvPr>
            <p:ph type="title"/>
          </p:nvPr>
        </p:nvSpPr>
        <p:spPr/>
        <p:txBody>
          <a:bodyPr>
            <a:normAutofit fontScale="90000"/>
          </a:bodyPr>
          <a:lstStyle/>
          <a:p>
            <a:pPr eaLnBrk="1" hangingPunct="1"/>
            <a:r>
              <a:rPr lang="pl-PL" altLang="pl-PL" smtClean="0"/>
              <a:t>Pozycje na opcjach wobec oczekiwanego wzrostu cen </a:t>
            </a:r>
          </a:p>
        </p:txBody>
      </p:sp>
      <p:sp>
        <p:nvSpPr>
          <p:cNvPr id="10244" name="Text Box 9"/>
          <p:cNvSpPr txBox="1">
            <a:spLocks noChangeArrowheads="1"/>
          </p:cNvSpPr>
          <p:nvPr/>
        </p:nvSpPr>
        <p:spPr bwMode="auto">
          <a:xfrm>
            <a:off x="755650" y="3286125"/>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a:t>
            </a:r>
          </a:p>
        </p:txBody>
      </p:sp>
      <p:sp>
        <p:nvSpPr>
          <p:cNvPr id="10245" name="Text Box 10"/>
          <p:cNvSpPr txBox="1">
            <a:spLocks noChangeArrowheads="1"/>
          </p:cNvSpPr>
          <p:nvPr/>
        </p:nvSpPr>
        <p:spPr bwMode="auto">
          <a:xfrm>
            <a:off x="827088" y="544512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a:t>
            </a:r>
          </a:p>
        </p:txBody>
      </p:sp>
      <p:sp>
        <p:nvSpPr>
          <p:cNvPr id="10246" name="Text Box 19"/>
          <p:cNvSpPr txBox="1">
            <a:spLocks noChangeArrowheads="1"/>
          </p:cNvSpPr>
          <p:nvPr/>
        </p:nvSpPr>
        <p:spPr bwMode="auto">
          <a:xfrm>
            <a:off x="2484438" y="4365625"/>
            <a:ext cx="115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wyk.</a:t>
            </a:r>
          </a:p>
        </p:txBody>
      </p:sp>
      <p:grpSp>
        <p:nvGrpSpPr>
          <p:cNvPr id="10247" name="Grupa 1"/>
          <p:cNvGrpSpPr>
            <a:grpSpLocks/>
          </p:cNvGrpSpPr>
          <p:nvPr/>
        </p:nvGrpSpPr>
        <p:grpSpPr bwMode="auto">
          <a:xfrm>
            <a:off x="1116013" y="2205038"/>
            <a:ext cx="7777162" cy="3986212"/>
            <a:chOff x="1116013" y="2205038"/>
            <a:chExt cx="7777162" cy="3986212"/>
          </a:xfrm>
        </p:grpSpPr>
        <p:sp>
          <p:nvSpPr>
            <p:cNvPr id="10249" name="Line 5"/>
            <p:cNvSpPr>
              <a:spLocks noChangeShapeType="1"/>
            </p:cNvSpPr>
            <p:nvPr/>
          </p:nvSpPr>
          <p:spPr bwMode="auto">
            <a:xfrm>
              <a:off x="1547813" y="2852738"/>
              <a:ext cx="0" cy="32131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10250" name="Line 6"/>
            <p:cNvSpPr>
              <a:spLocks noChangeShapeType="1"/>
            </p:cNvSpPr>
            <p:nvPr/>
          </p:nvSpPr>
          <p:spPr bwMode="auto">
            <a:xfrm>
              <a:off x="4787900" y="2925763"/>
              <a:ext cx="31750" cy="326548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10251" name="Line 7"/>
            <p:cNvSpPr>
              <a:spLocks noChangeShapeType="1"/>
            </p:cNvSpPr>
            <p:nvPr/>
          </p:nvSpPr>
          <p:spPr bwMode="auto">
            <a:xfrm>
              <a:off x="1547813" y="4797425"/>
              <a:ext cx="30178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0252" name="Line 8"/>
            <p:cNvSpPr>
              <a:spLocks noChangeShapeType="1"/>
            </p:cNvSpPr>
            <p:nvPr/>
          </p:nvSpPr>
          <p:spPr bwMode="auto">
            <a:xfrm flipV="1">
              <a:off x="4787900" y="4725988"/>
              <a:ext cx="3495675" cy="20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0253" name="Line 11"/>
            <p:cNvSpPr>
              <a:spLocks noChangeShapeType="1"/>
            </p:cNvSpPr>
            <p:nvPr/>
          </p:nvSpPr>
          <p:spPr bwMode="auto">
            <a:xfrm>
              <a:off x="6011863" y="451008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254" name="Line 12"/>
            <p:cNvSpPr>
              <a:spLocks noChangeShapeType="1"/>
            </p:cNvSpPr>
            <p:nvPr/>
          </p:nvSpPr>
          <p:spPr bwMode="auto">
            <a:xfrm>
              <a:off x="2987675" y="4581525"/>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255" name="Text Box 13"/>
            <p:cNvSpPr txBox="1">
              <a:spLocks noChangeArrowheads="1"/>
            </p:cNvSpPr>
            <p:nvPr/>
          </p:nvSpPr>
          <p:spPr bwMode="auto">
            <a:xfrm>
              <a:off x="7164388" y="4868863"/>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bazowa</a:t>
              </a:r>
            </a:p>
          </p:txBody>
        </p:sp>
        <p:sp>
          <p:nvSpPr>
            <p:cNvPr id="10256" name="Line 15"/>
            <p:cNvSpPr>
              <a:spLocks noChangeShapeType="1"/>
            </p:cNvSpPr>
            <p:nvPr/>
          </p:nvSpPr>
          <p:spPr bwMode="auto">
            <a:xfrm>
              <a:off x="1619250" y="5157788"/>
              <a:ext cx="1368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257" name="Line 16"/>
            <p:cNvSpPr>
              <a:spLocks noChangeShapeType="1"/>
            </p:cNvSpPr>
            <p:nvPr/>
          </p:nvSpPr>
          <p:spPr bwMode="auto">
            <a:xfrm flipV="1">
              <a:off x="2987675" y="3284538"/>
              <a:ext cx="1152525" cy="18732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258" name="Line 17"/>
            <p:cNvSpPr>
              <a:spLocks noChangeShapeType="1"/>
            </p:cNvSpPr>
            <p:nvPr/>
          </p:nvSpPr>
          <p:spPr bwMode="auto">
            <a:xfrm flipV="1">
              <a:off x="5003800" y="4365625"/>
              <a:ext cx="1008063" cy="12239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259" name="Line 18"/>
            <p:cNvSpPr>
              <a:spLocks noChangeShapeType="1"/>
            </p:cNvSpPr>
            <p:nvPr/>
          </p:nvSpPr>
          <p:spPr bwMode="auto">
            <a:xfrm>
              <a:off x="6011863" y="4365625"/>
              <a:ext cx="22320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260" name="Text Box 20"/>
            <p:cNvSpPr txBox="1">
              <a:spLocks noChangeArrowheads="1"/>
            </p:cNvSpPr>
            <p:nvPr/>
          </p:nvSpPr>
          <p:spPr bwMode="auto">
            <a:xfrm>
              <a:off x="5219700" y="4868863"/>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wyk.</a:t>
              </a:r>
            </a:p>
          </p:txBody>
        </p:sp>
        <p:sp>
          <p:nvSpPr>
            <p:cNvPr id="10261" name="Text Box 21"/>
            <p:cNvSpPr txBox="1">
              <a:spLocks noChangeArrowheads="1"/>
            </p:cNvSpPr>
            <p:nvPr/>
          </p:nvSpPr>
          <p:spPr bwMode="auto">
            <a:xfrm>
              <a:off x="1116013" y="220503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opcja zakupu – długa pozycja </a:t>
              </a:r>
            </a:p>
          </p:txBody>
        </p:sp>
        <p:sp>
          <p:nvSpPr>
            <p:cNvPr id="10262" name="Text Box 22"/>
            <p:cNvSpPr txBox="1">
              <a:spLocks noChangeArrowheads="1"/>
            </p:cNvSpPr>
            <p:nvPr/>
          </p:nvSpPr>
          <p:spPr bwMode="auto">
            <a:xfrm>
              <a:off x="5148263" y="2205038"/>
              <a:ext cx="3744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latin typeface="Arial" charset="0"/>
                </a:rPr>
                <a:t>opcja sprzedaży – krótka pozycja</a:t>
              </a:r>
            </a:p>
          </p:txBody>
        </p:sp>
      </p:grpSp>
      <p:sp>
        <p:nvSpPr>
          <p:cNvPr id="10248" name="Text Box 23"/>
          <p:cNvSpPr txBox="1">
            <a:spLocks noChangeArrowheads="1"/>
          </p:cNvSpPr>
          <p:nvPr/>
        </p:nvSpPr>
        <p:spPr bwMode="auto">
          <a:xfrm>
            <a:off x="1116013" y="4581525"/>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0</a:t>
            </a:r>
          </a:p>
        </p:txBody>
      </p:sp>
    </p:spTree>
    <p:extLst>
      <p:ext uri="{BB962C8B-B14F-4D97-AF65-F5344CB8AC3E}">
        <p14:creationId xmlns:p14="http://schemas.microsoft.com/office/powerpoint/2010/main" val="13361862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46D8881-F9CE-4BBC-9F71-A93EE24F45E2}" type="slidenum">
              <a:rPr lang="pl-PL" altLang="pl-PL" smtClean="0"/>
              <a:pPr eaLnBrk="1" hangingPunct="1"/>
              <a:t>89</a:t>
            </a:fld>
            <a:endParaRPr lang="pl-PL" altLang="pl-PL" smtClean="0"/>
          </a:p>
        </p:txBody>
      </p:sp>
      <p:sp>
        <p:nvSpPr>
          <p:cNvPr id="11267" name="Rectangle 2"/>
          <p:cNvSpPr>
            <a:spLocks noGrp="1" noChangeArrowheads="1"/>
          </p:cNvSpPr>
          <p:nvPr>
            <p:ph type="title"/>
          </p:nvPr>
        </p:nvSpPr>
        <p:spPr/>
        <p:txBody>
          <a:bodyPr/>
          <a:lstStyle/>
          <a:p>
            <a:pPr eaLnBrk="1" hangingPunct="1"/>
            <a:r>
              <a:rPr lang="pl-PL" altLang="pl-PL" smtClean="0"/>
              <a:t>Cena rozliczeniowa </a:t>
            </a:r>
          </a:p>
        </p:txBody>
      </p:sp>
      <p:pic>
        <p:nvPicPr>
          <p:cNvPr id="11268" name="Picture 4" descr="C:\Documents and Settings\Sopoćko\Moje dokumenty\Moje obrazy\Rola banku c\kalkulacj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304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3"/>
          <p:cNvSpPr>
            <a:spLocks noGrp="1" noChangeArrowheads="1"/>
          </p:cNvSpPr>
          <p:nvPr>
            <p:ph type="body" idx="1"/>
          </p:nvPr>
        </p:nvSpPr>
        <p:spPr>
          <a:xfrm>
            <a:off x="684213" y="2017713"/>
            <a:ext cx="8270875" cy="4364037"/>
          </a:xfrm>
        </p:spPr>
        <p:txBody>
          <a:bodyPr/>
          <a:lstStyle/>
          <a:p>
            <a:pPr eaLnBrk="1" hangingPunct="1">
              <a:lnSpc>
                <a:spcPct val="80000"/>
              </a:lnSpc>
            </a:pPr>
            <a:r>
              <a:rPr lang="pl-PL" altLang="pl-PL" sz="2400" smtClean="0"/>
              <a:t>Cena rozliczeniowa oznacza stosowaną w rozliczeniu cenę instrumentu bazowego </a:t>
            </a:r>
          </a:p>
          <a:p>
            <a:pPr eaLnBrk="1" hangingPunct="1">
              <a:lnSpc>
                <a:spcPct val="80000"/>
              </a:lnSpc>
            </a:pPr>
            <a:r>
              <a:rPr lang="pl-PL" altLang="pl-PL" sz="2400" smtClean="0"/>
              <a:t>Jest istotna dla opcji na kontrakty rzeczywiste. Dla nierzeczywistych jest też ważna, ponieważ występują one zwykle jako instrumenty giełdowe, gdzie dla eliminacji ryzyka stosuje się depozyty zabezpieczające dla krótkiej pozycji</a:t>
            </a:r>
          </a:p>
          <a:p>
            <a:pPr eaLnBrk="1" hangingPunct="1">
              <a:lnSpc>
                <a:spcPct val="80000"/>
              </a:lnSpc>
            </a:pPr>
            <a:r>
              <a:rPr lang="pl-PL" altLang="pl-PL" sz="2400" smtClean="0"/>
              <a:t>Stosuje się następujące warianty jej wyznaczania:</a:t>
            </a:r>
          </a:p>
          <a:p>
            <a:pPr eaLnBrk="1" hangingPunct="1">
              <a:lnSpc>
                <a:spcPct val="80000"/>
              </a:lnSpc>
              <a:buFont typeface="Wingdings" pitchFamily="2" charset="2"/>
              <a:buNone/>
            </a:pPr>
            <a:r>
              <a:rPr lang="pl-PL" altLang="pl-PL" sz="2400" smtClean="0"/>
              <a:t>	- cena zamknięcia (fixing zamknięcia) na kasowym rynku instrumentu bazowego</a:t>
            </a:r>
          </a:p>
          <a:p>
            <a:pPr eaLnBrk="1" hangingPunct="1">
              <a:lnSpc>
                <a:spcPct val="80000"/>
              </a:lnSpc>
              <a:buFont typeface="Wingdings" pitchFamily="2" charset="2"/>
              <a:buNone/>
            </a:pPr>
            <a:r>
              <a:rPr lang="pl-PL" altLang="pl-PL" sz="2400" smtClean="0"/>
              <a:t>	- średnia z ostatnich transakcji na rynku kasowym</a:t>
            </a:r>
          </a:p>
          <a:p>
            <a:pPr eaLnBrk="1" hangingPunct="1">
              <a:lnSpc>
                <a:spcPct val="80000"/>
              </a:lnSpc>
              <a:buFont typeface="Wingdings" pitchFamily="2" charset="2"/>
              <a:buNone/>
            </a:pPr>
            <a:r>
              <a:rPr lang="pl-PL" altLang="pl-PL" sz="2400" smtClean="0"/>
              <a:t>		</a:t>
            </a:r>
          </a:p>
        </p:txBody>
      </p:sp>
    </p:spTree>
    <p:extLst>
      <p:ext uri="{BB962C8B-B14F-4D97-AF65-F5344CB8AC3E}">
        <p14:creationId xmlns:p14="http://schemas.microsoft.com/office/powerpoint/2010/main" val="330863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3257029-6F2B-4AAD-AEE0-C739243D1A11}" type="slidenum">
              <a:rPr lang="pl-PL" altLang="pl-PL"/>
              <a:pPr eaLnBrk="1" hangingPunct="1"/>
              <a:t>9</a:t>
            </a:fld>
            <a:endParaRPr lang="pl-PL" altLang="pl-PL"/>
          </a:p>
        </p:txBody>
      </p:sp>
      <p:sp>
        <p:nvSpPr>
          <p:cNvPr id="18435" name="Rectangle 2"/>
          <p:cNvSpPr>
            <a:spLocks noGrp="1" noChangeArrowheads="1"/>
          </p:cNvSpPr>
          <p:nvPr>
            <p:ph type="title"/>
          </p:nvPr>
        </p:nvSpPr>
        <p:spPr/>
        <p:txBody>
          <a:bodyPr/>
          <a:lstStyle/>
          <a:p>
            <a:pPr eaLnBrk="1" hangingPunct="1"/>
            <a:r>
              <a:rPr lang="pl-PL" altLang="pl-PL" smtClean="0"/>
              <a:t>Ryzyka systemowe cd.</a:t>
            </a:r>
          </a:p>
        </p:txBody>
      </p:sp>
      <p:pic>
        <p:nvPicPr>
          <p:cNvPr id="18436" name="Picture 5" descr="http://www.polizei.rlp.de/internet/med/1b2/1b238e3f-1422-11c5-ec3f-1a94839292e2,22222222-2222-2222-2222-22222222222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0"/>
            <a:ext cx="2149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a:spLocks noGrp="1" noChangeArrowheads="1"/>
          </p:cNvSpPr>
          <p:nvPr>
            <p:ph type="body" idx="1"/>
          </p:nvPr>
        </p:nvSpPr>
        <p:spPr>
          <a:xfrm>
            <a:off x="381000" y="2057400"/>
            <a:ext cx="7772400" cy="4114800"/>
          </a:xfrm>
        </p:spPr>
        <p:txBody>
          <a:bodyPr/>
          <a:lstStyle/>
          <a:p>
            <a:pPr eaLnBrk="1" hangingPunct="1">
              <a:lnSpc>
                <a:spcPct val="90000"/>
              </a:lnSpc>
            </a:pPr>
            <a:r>
              <a:rPr lang="pl-PL" altLang="pl-PL" sz="2800" smtClean="0"/>
              <a:t>Ryzyko rynku. Można je nazwać, w uproszczeniu, ryzykiem koniunktury. Na giełdzie określone jest skalą wahań odpowiednich indeksów rynkowych, obejmujących cały rynek lub jego fragmenty (branże). </a:t>
            </a:r>
          </a:p>
          <a:p>
            <a:pPr eaLnBrk="1" hangingPunct="1">
              <a:lnSpc>
                <a:spcPct val="90000"/>
              </a:lnSpc>
            </a:pPr>
            <a:r>
              <a:rPr lang="pl-PL" altLang="pl-PL" sz="2800" smtClean="0"/>
              <a:t>Ryzyko polityczne. Oznacza wahania stopy zwrotów na inwestycjach wywołane regulacjami prawnymi i innymi instrumentami  sterowania gospodarki przez państwo, które mają podłoże polityczne </a:t>
            </a:r>
          </a:p>
        </p:txBody>
      </p:sp>
    </p:spTree>
    <p:extLst>
      <p:ext uri="{BB962C8B-B14F-4D97-AF65-F5344CB8AC3E}">
        <p14:creationId xmlns:p14="http://schemas.microsoft.com/office/powerpoint/2010/main" val="13178703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A6A97FA-1AE4-44B9-BE5A-23D1E7D81DC5}" type="slidenum">
              <a:rPr lang="pl-PL" altLang="pl-PL" smtClean="0"/>
              <a:pPr eaLnBrk="1" hangingPunct="1"/>
              <a:t>90</a:t>
            </a:fld>
            <a:endParaRPr lang="pl-PL" altLang="pl-PL" smtClean="0"/>
          </a:p>
        </p:txBody>
      </p:sp>
      <p:pic>
        <p:nvPicPr>
          <p:cNvPr id="12291" name="Picture 5" descr="http://3.bp.blogspot.com/_lHWsvOdCjnc/RlJaIDhCZtI/AAAAAAAAAFc/xcGJUPMRkYI/s320/0060-0504-0115-334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85800"/>
            <a:ext cx="29718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Grp="1" noChangeArrowheads="1"/>
          </p:cNvSpPr>
          <p:nvPr>
            <p:ph type="body" idx="1"/>
          </p:nvPr>
        </p:nvSpPr>
        <p:spPr>
          <a:xfrm>
            <a:off x="304800" y="2057400"/>
            <a:ext cx="7772400" cy="4114800"/>
          </a:xfrm>
        </p:spPr>
        <p:txBody>
          <a:bodyPr/>
          <a:lstStyle/>
          <a:p>
            <a:pPr eaLnBrk="1" hangingPunct="1">
              <a:lnSpc>
                <a:spcPct val="90000"/>
              </a:lnSpc>
            </a:pPr>
            <a:r>
              <a:rPr lang="pl-PL" altLang="pl-PL" sz="2400" smtClean="0"/>
              <a:t>W danym momencie możemy mieć trzy sytuacje:</a:t>
            </a:r>
          </a:p>
          <a:p>
            <a:pPr eaLnBrk="1" hangingPunct="1">
              <a:lnSpc>
                <a:spcPct val="90000"/>
              </a:lnSpc>
            </a:pPr>
            <a:r>
              <a:rPr lang="pl-PL" altLang="pl-PL" sz="2400" smtClean="0"/>
              <a:t>opcja jest (</a:t>
            </a:r>
            <a:r>
              <a:rPr lang="pl-PL" altLang="pl-PL" sz="2400" i="1" smtClean="0"/>
              <a:t>in the money</a:t>
            </a:r>
            <a:r>
              <a:rPr lang="pl-PL" altLang="pl-PL" sz="2400" smtClean="0"/>
              <a:t>), czyli cena bazowa ukształtowała się tak, że wykonując opcję mamy szansę uzyskać pewną sumę pieniędzy</a:t>
            </a:r>
          </a:p>
          <a:p>
            <a:pPr eaLnBrk="1" hangingPunct="1">
              <a:lnSpc>
                <a:spcPct val="90000"/>
              </a:lnSpc>
            </a:pPr>
            <a:r>
              <a:rPr lang="pl-PL" altLang="pl-PL" sz="2400" smtClean="0"/>
              <a:t>opcja jest (</a:t>
            </a:r>
            <a:r>
              <a:rPr lang="pl-PL" altLang="pl-PL" sz="2400" i="1" smtClean="0"/>
              <a:t>out of the money</a:t>
            </a:r>
            <a:r>
              <a:rPr lang="pl-PL" altLang="pl-PL" sz="2400" smtClean="0"/>
              <a:t>), czyli wykonanie opcji jest bez sensu, bo cena bazowa w stosunku do ceny wykonania tak się ukształtowała, że musielibyśmy dopłacać przy wykonaniu opcji</a:t>
            </a:r>
          </a:p>
          <a:p>
            <a:pPr eaLnBrk="1" hangingPunct="1">
              <a:lnSpc>
                <a:spcPct val="90000"/>
              </a:lnSpc>
            </a:pPr>
            <a:r>
              <a:rPr lang="pl-PL" altLang="pl-PL" sz="2400" smtClean="0"/>
              <a:t>opcja jest „na styk” (</a:t>
            </a:r>
            <a:r>
              <a:rPr lang="pl-PL" altLang="pl-PL" sz="2400" i="1" smtClean="0"/>
              <a:t>at the money</a:t>
            </a:r>
            <a:r>
              <a:rPr lang="pl-PL" altLang="pl-PL" sz="2400" smtClean="0"/>
              <a:t>), czyli cena wykonania dokładnie równa się aktualnej cenie rynkowej (bazowej)</a:t>
            </a:r>
          </a:p>
        </p:txBody>
      </p:sp>
      <p:sp>
        <p:nvSpPr>
          <p:cNvPr id="12293" name="Rectangle 2"/>
          <p:cNvSpPr>
            <a:spLocks noGrp="1" noChangeArrowheads="1"/>
          </p:cNvSpPr>
          <p:nvPr>
            <p:ph type="title"/>
          </p:nvPr>
        </p:nvSpPr>
        <p:spPr/>
        <p:txBody>
          <a:bodyPr/>
          <a:lstStyle/>
          <a:p>
            <a:pPr eaLnBrk="1" hangingPunct="1"/>
            <a:r>
              <a:rPr lang="en-GB" altLang="pl-PL" b="1" smtClean="0"/>
              <a:t>Opcje „in- , at-, out of  the m</a:t>
            </a:r>
            <a:r>
              <a:rPr lang="pl-PL" altLang="pl-PL" b="1" smtClean="0"/>
              <a:t>o</a:t>
            </a:r>
            <a:r>
              <a:rPr lang="en-GB" altLang="pl-PL" b="1" smtClean="0"/>
              <a:t>n</a:t>
            </a:r>
            <a:r>
              <a:rPr lang="pl-PL" altLang="pl-PL" b="1" smtClean="0"/>
              <a:t>e</a:t>
            </a:r>
            <a:r>
              <a:rPr lang="en-GB" altLang="pl-PL" b="1" smtClean="0"/>
              <a:t>y”</a:t>
            </a:r>
            <a:r>
              <a:rPr lang="pl-PL" altLang="pl-PL" smtClean="0"/>
              <a:t> </a:t>
            </a:r>
          </a:p>
        </p:txBody>
      </p:sp>
    </p:spTree>
    <p:extLst>
      <p:ext uri="{BB962C8B-B14F-4D97-AF65-F5344CB8AC3E}">
        <p14:creationId xmlns:p14="http://schemas.microsoft.com/office/powerpoint/2010/main" val="366633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15F8697-8D75-4C42-A6EE-AAA42DDA2D34}" type="slidenum">
              <a:rPr lang="pl-PL" altLang="pl-PL" smtClean="0"/>
              <a:pPr eaLnBrk="1" hangingPunct="1"/>
              <a:t>91</a:t>
            </a:fld>
            <a:endParaRPr lang="pl-PL" altLang="pl-PL" smtClean="0"/>
          </a:p>
        </p:txBody>
      </p:sp>
      <p:sp>
        <p:nvSpPr>
          <p:cNvPr id="13315" name="Rectangle 2"/>
          <p:cNvSpPr>
            <a:spLocks noGrp="1" noChangeArrowheads="1"/>
          </p:cNvSpPr>
          <p:nvPr>
            <p:ph type="title"/>
          </p:nvPr>
        </p:nvSpPr>
        <p:spPr/>
        <p:txBody>
          <a:bodyPr/>
          <a:lstStyle/>
          <a:p>
            <a:pPr eaLnBrk="1" hangingPunct="1"/>
            <a:r>
              <a:rPr lang="pl-PL" altLang="pl-PL" smtClean="0"/>
              <a:t>Wartość wewnętrzna</a:t>
            </a:r>
          </a:p>
        </p:txBody>
      </p:sp>
      <p:sp>
        <p:nvSpPr>
          <p:cNvPr id="13316" name="Rectangle 3"/>
          <p:cNvSpPr>
            <a:spLocks noGrp="1" noChangeArrowheads="1"/>
          </p:cNvSpPr>
          <p:nvPr>
            <p:ph type="body" idx="1"/>
          </p:nvPr>
        </p:nvSpPr>
        <p:spPr>
          <a:xfrm>
            <a:off x="179388" y="2017713"/>
            <a:ext cx="8775700" cy="4114800"/>
          </a:xfrm>
        </p:spPr>
        <p:txBody>
          <a:bodyPr>
            <a:normAutofit lnSpcReduction="10000"/>
          </a:bodyPr>
          <a:lstStyle/>
          <a:p>
            <a:pPr eaLnBrk="1" hangingPunct="1">
              <a:lnSpc>
                <a:spcPct val="80000"/>
              </a:lnSpc>
            </a:pPr>
            <a:r>
              <a:rPr lang="pl-PL" altLang="pl-PL" sz="2400" smtClean="0"/>
              <a:t>Wartość wewnętrzna (</a:t>
            </a:r>
            <a:r>
              <a:rPr lang="pl-PL" altLang="pl-PL" sz="2400" i="1" smtClean="0"/>
              <a:t>intrinsic value</a:t>
            </a:r>
            <a:r>
              <a:rPr lang="pl-PL" altLang="pl-PL" sz="2400" smtClean="0"/>
              <a:t>) jest prostą, dodatnią różnicą między ceną bazową a ceną wykonania</a:t>
            </a:r>
          </a:p>
          <a:p>
            <a:pPr eaLnBrk="1" hangingPunct="1">
              <a:lnSpc>
                <a:spcPct val="80000"/>
              </a:lnSpc>
            </a:pPr>
            <a:r>
              <a:rPr lang="pl-PL" altLang="pl-PL" sz="2400" smtClean="0"/>
              <a:t>Zależność miedzy premia a wartoscią wewnętrzną jest nastepujaca:</a:t>
            </a:r>
          </a:p>
          <a:p>
            <a:pPr eaLnBrk="1" hangingPunct="1">
              <a:lnSpc>
                <a:spcPct val="80000"/>
              </a:lnSpc>
              <a:buFont typeface="Wingdings" pitchFamily="2" charset="2"/>
              <a:buNone/>
            </a:pPr>
            <a:r>
              <a:rPr lang="pl-PL" altLang="pl-PL" sz="2400" smtClean="0"/>
              <a:t>		- premia jest niezerowa dla wszelkich wartości instru- mentu bazowego, bo nawet, gdy jej wykonanie w danym momencie nie ma w sensu, może mieć sens w przyszłości</a:t>
            </a:r>
          </a:p>
          <a:p>
            <a:pPr eaLnBrk="1" hangingPunct="1">
              <a:lnSpc>
                <a:spcPct val="80000"/>
              </a:lnSpc>
              <a:buFont typeface="Wingdings" pitchFamily="2" charset="2"/>
              <a:buNone/>
            </a:pPr>
            <a:r>
              <a:rPr lang="pl-PL" altLang="pl-PL" sz="2400" smtClean="0"/>
              <a:t>		- premia nie może być niższa od wartości wewnętrznej, ponieważ wówczas możliwy byłby arbitraż ( tj. opcje kupo- wano by dla ich natychmiastowego wykonania ( (przy opcji amerykańskiej) lub dla zabezpieczenia pewnego zarobku na instrumentach </a:t>
            </a:r>
            <a:r>
              <a:rPr lang="pl-PL" altLang="pl-PL" sz="2400" i="1" smtClean="0"/>
              <a:t>spot</a:t>
            </a:r>
            <a:r>
              <a:rPr lang="pl-PL" altLang="pl-PL" sz="2400" smtClean="0"/>
              <a:t> w przyszłości (opcja europejska)</a:t>
            </a:r>
          </a:p>
          <a:p>
            <a:pPr eaLnBrk="1" hangingPunct="1">
              <a:lnSpc>
                <a:spcPct val="80000"/>
              </a:lnSpc>
              <a:buFont typeface="Wingdings" pitchFamily="2" charset="2"/>
              <a:buNone/>
            </a:pPr>
            <a:r>
              <a:rPr lang="pl-PL" altLang="pl-PL" sz="2400" smtClean="0"/>
              <a:t>		- wartość premii zbliża się do wartości wewnętrznej, gdy opcja jest wysoko „in the money”.</a:t>
            </a:r>
          </a:p>
        </p:txBody>
      </p:sp>
      <p:pic>
        <p:nvPicPr>
          <p:cNvPr id="13317" name="Picture 7" descr="http://www.americamagazine.org/images/articles/shutterstock4kaveny-2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085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45DE881-AD08-4620-AE37-BB8C404956B3}" type="slidenum">
              <a:rPr lang="pl-PL" altLang="pl-PL" smtClean="0"/>
              <a:pPr eaLnBrk="1" hangingPunct="1"/>
              <a:t>92</a:t>
            </a:fld>
            <a:endParaRPr lang="pl-PL" altLang="pl-PL" smtClean="0"/>
          </a:p>
        </p:txBody>
      </p:sp>
      <p:sp>
        <p:nvSpPr>
          <p:cNvPr id="14339" name="Rectangle 2"/>
          <p:cNvSpPr>
            <a:spLocks noGrp="1" noChangeArrowheads="1"/>
          </p:cNvSpPr>
          <p:nvPr>
            <p:ph type="title"/>
          </p:nvPr>
        </p:nvSpPr>
        <p:spPr/>
        <p:txBody>
          <a:bodyPr/>
          <a:lstStyle/>
          <a:p>
            <a:pPr eaLnBrk="1" hangingPunct="1"/>
            <a:r>
              <a:rPr lang="pl-PL" altLang="pl-PL" smtClean="0"/>
              <a:t>Wartość wewnętrzna a premia</a:t>
            </a:r>
          </a:p>
        </p:txBody>
      </p:sp>
      <p:grpSp>
        <p:nvGrpSpPr>
          <p:cNvPr id="14340" name="Group 8"/>
          <p:cNvGrpSpPr>
            <a:grpSpLocks/>
          </p:cNvGrpSpPr>
          <p:nvPr/>
        </p:nvGrpSpPr>
        <p:grpSpPr bwMode="auto">
          <a:xfrm>
            <a:off x="1116013" y="2492375"/>
            <a:ext cx="6840537" cy="2754313"/>
            <a:chOff x="2061" y="364"/>
            <a:chExt cx="8640" cy="4339"/>
          </a:xfrm>
        </p:grpSpPr>
        <p:sp>
          <p:nvSpPr>
            <p:cNvPr id="14347" name="Text Box 9"/>
            <p:cNvSpPr txBox="1">
              <a:spLocks noChangeArrowheads="1"/>
            </p:cNvSpPr>
            <p:nvPr/>
          </p:nvSpPr>
          <p:spPr bwMode="auto">
            <a:xfrm>
              <a:off x="2061" y="364"/>
              <a:ext cx="8640" cy="4339"/>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400">
                  <a:latin typeface="Arial" charset="0"/>
                </a:rPr>
                <a:t>Premia/wartość wewnętrzna</a:t>
              </a:r>
            </a:p>
            <a:p>
              <a:pPr eaLnBrk="1" hangingPunct="1"/>
              <a:endParaRPr lang="pl-PL" altLang="pl-PL" sz="14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endParaRPr lang="pl-PL" altLang="pl-PL">
                <a:latin typeface="Arial" charset="0"/>
              </a:endParaRPr>
            </a:p>
          </p:txBody>
        </p:sp>
        <p:sp>
          <p:nvSpPr>
            <p:cNvPr id="14348" name="Line 10"/>
            <p:cNvSpPr>
              <a:spLocks noChangeShapeType="1"/>
            </p:cNvSpPr>
            <p:nvPr/>
          </p:nvSpPr>
          <p:spPr bwMode="auto">
            <a:xfrm>
              <a:off x="2780" y="724"/>
              <a:ext cx="0" cy="331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14349" name="Line 11"/>
            <p:cNvSpPr>
              <a:spLocks noChangeShapeType="1"/>
            </p:cNvSpPr>
            <p:nvPr/>
          </p:nvSpPr>
          <p:spPr bwMode="auto">
            <a:xfrm>
              <a:off x="2781" y="3964"/>
              <a:ext cx="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4350" name="Line 12"/>
            <p:cNvSpPr>
              <a:spLocks noChangeShapeType="1"/>
            </p:cNvSpPr>
            <p:nvPr/>
          </p:nvSpPr>
          <p:spPr bwMode="auto">
            <a:xfrm flipV="1">
              <a:off x="5253" y="1502"/>
              <a:ext cx="3168" cy="24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4351" name="Freeform 13"/>
            <p:cNvSpPr>
              <a:spLocks/>
            </p:cNvSpPr>
            <p:nvPr/>
          </p:nvSpPr>
          <p:spPr bwMode="auto">
            <a:xfrm>
              <a:off x="2960" y="1277"/>
              <a:ext cx="5812" cy="2687"/>
            </a:xfrm>
            <a:custGeom>
              <a:avLst/>
              <a:gdLst>
                <a:gd name="T0" fmla="*/ 0 w 5976"/>
                <a:gd name="T1" fmla="*/ 3257 h 2520"/>
                <a:gd name="T2" fmla="*/ 2706 w 5976"/>
                <a:gd name="T3" fmla="*/ 2327 h 2520"/>
                <a:gd name="T4" fmla="*/ 5024 w 5976"/>
                <a:gd name="T5" fmla="*/ 278 h 2520"/>
                <a:gd name="T6" fmla="*/ 4638 w 5976"/>
                <a:gd name="T7" fmla="*/ 651 h 2520"/>
                <a:gd name="T8" fmla="*/ 0 60000 65536"/>
                <a:gd name="T9" fmla="*/ 0 60000 65536"/>
                <a:gd name="T10" fmla="*/ 0 60000 65536"/>
                <a:gd name="T11" fmla="*/ 0 60000 65536"/>
                <a:gd name="T12" fmla="*/ 0 w 5976"/>
                <a:gd name="T13" fmla="*/ 0 h 2520"/>
                <a:gd name="T14" fmla="*/ 5976 w 5976"/>
                <a:gd name="T15" fmla="*/ 2520 h 2520"/>
              </a:gdLst>
              <a:ahLst/>
              <a:cxnLst>
                <a:cxn ang="T8">
                  <a:pos x="T0" y="T1"/>
                </a:cxn>
                <a:cxn ang="T9">
                  <a:pos x="T2" y="T3"/>
                </a:cxn>
                <a:cxn ang="T10">
                  <a:pos x="T4" y="T5"/>
                </a:cxn>
                <a:cxn ang="T11">
                  <a:pos x="T6" y="T7"/>
                </a:cxn>
              </a:cxnLst>
              <a:rect l="T12" t="T13" r="T14" b="T15"/>
              <a:pathLst>
                <a:path w="5976" h="2520">
                  <a:moveTo>
                    <a:pt x="0" y="2520"/>
                  </a:moveTo>
                  <a:cubicBezTo>
                    <a:pt x="1044" y="2352"/>
                    <a:pt x="2088" y="2184"/>
                    <a:pt x="3024" y="1800"/>
                  </a:cubicBezTo>
                  <a:cubicBezTo>
                    <a:pt x="3960" y="1416"/>
                    <a:pt x="5256" y="432"/>
                    <a:pt x="5616" y="216"/>
                  </a:cubicBezTo>
                  <a:cubicBezTo>
                    <a:pt x="5976" y="0"/>
                    <a:pt x="5208" y="456"/>
                    <a:pt x="5184" y="504"/>
                  </a:cubicBezTo>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grpSp>
      <p:sp>
        <p:nvSpPr>
          <p:cNvPr id="14341" name="Line 14"/>
          <p:cNvSpPr>
            <a:spLocks noChangeShapeType="1"/>
          </p:cNvSpPr>
          <p:nvPr/>
        </p:nvSpPr>
        <p:spPr bwMode="auto">
          <a:xfrm>
            <a:off x="3635375" y="458152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4342" name="Text Box 15"/>
          <p:cNvSpPr txBox="1">
            <a:spLocks noChangeArrowheads="1"/>
          </p:cNvSpPr>
          <p:nvPr/>
        </p:nvSpPr>
        <p:spPr bwMode="auto">
          <a:xfrm>
            <a:off x="6084888" y="488950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a:latin typeface="Arial" charset="0"/>
            </a:endParaRPr>
          </a:p>
        </p:txBody>
      </p:sp>
      <p:grpSp>
        <p:nvGrpSpPr>
          <p:cNvPr id="14343" name="Grupa 1"/>
          <p:cNvGrpSpPr>
            <a:grpSpLocks/>
          </p:cNvGrpSpPr>
          <p:nvPr/>
        </p:nvGrpSpPr>
        <p:grpSpPr bwMode="auto">
          <a:xfrm>
            <a:off x="2268538" y="3933825"/>
            <a:ext cx="3816350" cy="1239838"/>
            <a:chOff x="2268538" y="3933825"/>
            <a:chExt cx="3816350" cy="1239838"/>
          </a:xfrm>
        </p:grpSpPr>
        <p:sp>
          <p:nvSpPr>
            <p:cNvPr id="14344" name="Text Box 16"/>
            <p:cNvSpPr txBox="1">
              <a:spLocks noChangeArrowheads="1"/>
            </p:cNvSpPr>
            <p:nvPr/>
          </p:nvSpPr>
          <p:spPr bwMode="auto">
            <a:xfrm>
              <a:off x="2771775" y="4868863"/>
              <a:ext cx="1871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Cena wykonania</a:t>
              </a:r>
            </a:p>
          </p:txBody>
        </p:sp>
        <p:sp>
          <p:nvSpPr>
            <p:cNvPr id="14345" name="Text Box 17"/>
            <p:cNvSpPr txBox="1">
              <a:spLocks noChangeArrowheads="1"/>
            </p:cNvSpPr>
            <p:nvPr/>
          </p:nvSpPr>
          <p:spPr bwMode="auto">
            <a:xfrm rot="-642417">
              <a:off x="2268538" y="436562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Premia	</a:t>
              </a:r>
            </a:p>
          </p:txBody>
        </p:sp>
        <p:sp>
          <p:nvSpPr>
            <p:cNvPr id="14346" name="Text Box 18"/>
            <p:cNvSpPr txBox="1">
              <a:spLocks noChangeArrowheads="1"/>
            </p:cNvSpPr>
            <p:nvPr/>
          </p:nvSpPr>
          <p:spPr bwMode="auto">
            <a:xfrm rot="-2064674">
              <a:off x="4211638" y="3933825"/>
              <a:ext cx="1873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latin typeface="Arial" charset="0"/>
                </a:rPr>
                <a:t>Wartość wewnętrzna</a:t>
              </a:r>
            </a:p>
          </p:txBody>
        </p:sp>
      </p:grpSp>
    </p:spTree>
    <p:extLst>
      <p:ext uri="{BB962C8B-B14F-4D97-AF65-F5344CB8AC3E}">
        <p14:creationId xmlns:p14="http://schemas.microsoft.com/office/powerpoint/2010/main" val="39063358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9ACF367-7050-40FA-8346-11EC76CEB477}" type="slidenum">
              <a:rPr lang="pl-PL" altLang="pl-PL" smtClean="0"/>
              <a:pPr eaLnBrk="1" hangingPunct="1"/>
              <a:t>93</a:t>
            </a:fld>
            <a:endParaRPr lang="pl-PL" altLang="pl-PL" smtClean="0"/>
          </a:p>
        </p:txBody>
      </p:sp>
      <p:sp>
        <p:nvSpPr>
          <p:cNvPr id="15363" name="Rectangle 2"/>
          <p:cNvSpPr>
            <a:spLocks noGrp="1" noChangeArrowheads="1"/>
          </p:cNvSpPr>
          <p:nvPr>
            <p:ph type="title"/>
          </p:nvPr>
        </p:nvSpPr>
        <p:spPr/>
        <p:txBody>
          <a:bodyPr/>
          <a:lstStyle/>
          <a:p>
            <a:pPr eaLnBrk="1" hangingPunct="1"/>
            <a:r>
              <a:rPr lang="pl-PL" altLang="pl-PL" smtClean="0"/>
              <a:t>Wartość czasowa</a:t>
            </a:r>
          </a:p>
        </p:txBody>
      </p:sp>
      <p:sp>
        <p:nvSpPr>
          <p:cNvPr id="15364" name="Rectangle 3"/>
          <p:cNvSpPr>
            <a:spLocks noGrp="1" noChangeArrowheads="1"/>
          </p:cNvSpPr>
          <p:nvPr>
            <p:ph type="body" idx="1"/>
          </p:nvPr>
        </p:nvSpPr>
        <p:spPr>
          <a:xfrm>
            <a:off x="1182688" y="2017713"/>
            <a:ext cx="7772400" cy="1138237"/>
          </a:xfrm>
        </p:spPr>
        <p:txBody>
          <a:bodyPr/>
          <a:lstStyle/>
          <a:p>
            <a:pPr eaLnBrk="1" hangingPunct="1">
              <a:lnSpc>
                <a:spcPct val="80000"/>
              </a:lnSpc>
            </a:pPr>
            <a:r>
              <a:rPr lang="pl-PL" altLang="pl-PL" sz="2000" smtClean="0"/>
              <a:t>Wartość czasowa jest wartością szansy korzystniejszego ukształtowania cię premii. Im dłuższy czas do zapadnięcia, tym wartość czasowa większa</a:t>
            </a:r>
          </a:p>
        </p:txBody>
      </p:sp>
      <p:grpSp>
        <p:nvGrpSpPr>
          <p:cNvPr id="15365" name="Grupa 1"/>
          <p:cNvGrpSpPr>
            <a:grpSpLocks/>
          </p:cNvGrpSpPr>
          <p:nvPr/>
        </p:nvGrpSpPr>
        <p:grpSpPr bwMode="auto">
          <a:xfrm>
            <a:off x="684213" y="2924175"/>
            <a:ext cx="6415087" cy="3657600"/>
            <a:chOff x="684213" y="2924175"/>
            <a:chExt cx="6415087" cy="3657600"/>
          </a:xfrm>
        </p:grpSpPr>
        <p:sp>
          <p:nvSpPr>
            <p:cNvPr id="15367" name="Text Box 5"/>
            <p:cNvSpPr txBox="1">
              <a:spLocks noChangeArrowheads="1"/>
            </p:cNvSpPr>
            <p:nvPr/>
          </p:nvSpPr>
          <p:spPr bwMode="auto">
            <a:xfrm>
              <a:off x="684213" y="2924175"/>
              <a:ext cx="6415087" cy="3657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p>
            <a:p>
              <a:pPr eaLnBrk="1" hangingPunct="1"/>
              <a:endParaRPr lang="pl-PL" altLang="pl-PL" sz="1400">
                <a:latin typeface="Arial" charset="0"/>
              </a:endParaRPr>
            </a:p>
            <a:p>
              <a:pPr eaLnBrk="1" hangingPunct="1"/>
              <a:r>
                <a:rPr lang="pl-PL" altLang="pl-PL" sz="1400">
                  <a:latin typeface="Arial" charset="0"/>
                </a:rPr>
                <a:t>	Czas do umorzenia</a:t>
              </a:r>
            </a:p>
            <a:p>
              <a:pPr eaLnBrk="1" hangingPunct="1"/>
              <a:r>
                <a:rPr lang="pl-PL" altLang="pl-PL" sz="1400">
                  <a:latin typeface="Arial" charset="0"/>
                </a:rPr>
                <a:t>	</a:t>
              </a:r>
              <a:r>
                <a:rPr lang="pl-PL" altLang="pl-PL" sz="1200">
                  <a:latin typeface="Arial" charset="0"/>
                </a:rPr>
                <a:t>							              		       </a:t>
              </a:r>
              <a:r>
                <a:rPr lang="pl-PL" altLang="pl-PL" sz="1400">
                  <a:latin typeface="Arial" charset="0"/>
                </a:rPr>
                <a:t>data zapadalności</a:t>
              </a:r>
            </a:p>
          </p:txBody>
        </p:sp>
        <p:sp>
          <p:nvSpPr>
            <p:cNvPr id="15368" name="Line 6"/>
            <p:cNvSpPr>
              <a:spLocks noChangeShapeType="1"/>
            </p:cNvSpPr>
            <p:nvPr/>
          </p:nvSpPr>
          <p:spPr bwMode="auto">
            <a:xfrm>
              <a:off x="1273175" y="3246438"/>
              <a:ext cx="0" cy="301783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pl-PL"/>
            </a:p>
          </p:txBody>
        </p:sp>
        <p:sp>
          <p:nvSpPr>
            <p:cNvPr id="15369" name="Line 7"/>
            <p:cNvSpPr>
              <a:spLocks noChangeShapeType="1"/>
            </p:cNvSpPr>
            <p:nvPr/>
          </p:nvSpPr>
          <p:spPr bwMode="auto">
            <a:xfrm>
              <a:off x="1273175" y="6264275"/>
              <a:ext cx="55784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5370" name="Line 8"/>
            <p:cNvSpPr>
              <a:spLocks noChangeShapeType="1"/>
            </p:cNvSpPr>
            <p:nvPr/>
          </p:nvSpPr>
          <p:spPr bwMode="auto">
            <a:xfrm>
              <a:off x="1273175" y="4343400"/>
              <a:ext cx="3109913" cy="1841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5371" name="Arc 9"/>
            <p:cNvSpPr>
              <a:spLocks/>
            </p:cNvSpPr>
            <p:nvPr/>
          </p:nvSpPr>
          <p:spPr bwMode="auto">
            <a:xfrm>
              <a:off x="4383088" y="4527550"/>
              <a:ext cx="1714500" cy="1736725"/>
            </a:xfrm>
            <a:custGeom>
              <a:avLst/>
              <a:gdLst>
                <a:gd name="T0" fmla="*/ 0 w 21963"/>
                <a:gd name="T1" fmla="*/ 2147483647 h 21600"/>
                <a:gd name="T2" fmla="*/ 2147483647 w 21963"/>
                <a:gd name="T3" fmla="*/ 2147483647 h 21600"/>
                <a:gd name="T4" fmla="*/ 2147483647 w 21963"/>
                <a:gd name="T5" fmla="*/ 2147483647 h 21600"/>
                <a:gd name="T6" fmla="*/ 0 60000 65536"/>
                <a:gd name="T7" fmla="*/ 0 60000 65536"/>
                <a:gd name="T8" fmla="*/ 0 60000 65536"/>
                <a:gd name="T9" fmla="*/ 0 w 21963"/>
                <a:gd name="T10" fmla="*/ 0 h 21600"/>
                <a:gd name="T11" fmla="*/ 21963 w 21963"/>
                <a:gd name="T12" fmla="*/ 21600 h 21600"/>
              </a:gdLst>
              <a:ahLst/>
              <a:cxnLst>
                <a:cxn ang="T6">
                  <a:pos x="T0" y="T1"/>
                </a:cxn>
                <a:cxn ang="T7">
                  <a:pos x="T2" y="T3"/>
                </a:cxn>
                <a:cxn ang="T8">
                  <a:pos x="T4" y="T5"/>
                </a:cxn>
              </a:cxnLst>
              <a:rect l="T9" t="T10" r="T11" b="T12"/>
              <a:pathLst>
                <a:path w="21963" h="21600" fill="none" extrusionOk="0">
                  <a:moveTo>
                    <a:pt x="0" y="3"/>
                  </a:moveTo>
                  <a:cubicBezTo>
                    <a:pt x="120" y="1"/>
                    <a:pt x="241" y="-1"/>
                    <a:pt x="363" y="0"/>
                  </a:cubicBezTo>
                  <a:cubicBezTo>
                    <a:pt x="12292" y="0"/>
                    <a:pt x="21963" y="9670"/>
                    <a:pt x="21963" y="21600"/>
                  </a:cubicBezTo>
                </a:path>
                <a:path w="21963" h="21600" stroke="0" extrusionOk="0">
                  <a:moveTo>
                    <a:pt x="0" y="3"/>
                  </a:moveTo>
                  <a:cubicBezTo>
                    <a:pt x="120" y="1"/>
                    <a:pt x="241" y="-1"/>
                    <a:pt x="363" y="0"/>
                  </a:cubicBezTo>
                  <a:cubicBezTo>
                    <a:pt x="12292" y="0"/>
                    <a:pt x="21963" y="9670"/>
                    <a:pt x="21963" y="21600"/>
                  </a:cubicBezTo>
                  <a:lnTo>
                    <a:pt x="363" y="21600"/>
                  </a:lnTo>
                  <a:lnTo>
                    <a:pt x="0" y="3"/>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372" name="Line 10"/>
            <p:cNvSpPr>
              <a:spLocks noChangeShapeType="1"/>
            </p:cNvSpPr>
            <p:nvPr/>
          </p:nvSpPr>
          <p:spPr bwMode="auto">
            <a:xfrm>
              <a:off x="6011863" y="4005263"/>
              <a:ext cx="73025" cy="2303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5373" name="Text Box 11"/>
            <p:cNvSpPr txBox="1">
              <a:spLocks noChangeArrowheads="1"/>
            </p:cNvSpPr>
            <p:nvPr/>
          </p:nvSpPr>
          <p:spPr bwMode="auto">
            <a:xfrm rot="-5400000">
              <a:off x="-100012" y="4427538"/>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1400"/>
                <a:t>Wartość czasowa</a:t>
              </a:r>
            </a:p>
          </p:txBody>
        </p:sp>
      </p:grpSp>
      <p:sp>
        <p:nvSpPr>
          <p:cNvPr id="15366" name="Text Box 12"/>
          <p:cNvSpPr txBox="1">
            <a:spLocks noChangeArrowheads="1"/>
          </p:cNvSpPr>
          <p:nvPr/>
        </p:nvSpPr>
        <p:spPr bwMode="auto">
          <a:xfrm>
            <a:off x="900113" y="6165850"/>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a:t>0</a:t>
            </a:r>
          </a:p>
        </p:txBody>
      </p:sp>
    </p:spTree>
    <p:extLst>
      <p:ext uri="{BB962C8B-B14F-4D97-AF65-F5344CB8AC3E}">
        <p14:creationId xmlns:p14="http://schemas.microsoft.com/office/powerpoint/2010/main" val="36907006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E9A6C25-8482-4BD1-BD5B-B25FCB8ABFA4}" type="slidenum">
              <a:rPr lang="pl-PL" altLang="pl-PL" smtClean="0"/>
              <a:pPr eaLnBrk="1" hangingPunct="1"/>
              <a:t>94</a:t>
            </a:fld>
            <a:endParaRPr lang="pl-PL" altLang="pl-PL" smtClean="0"/>
          </a:p>
        </p:txBody>
      </p:sp>
      <p:sp>
        <p:nvSpPr>
          <p:cNvPr id="16387" name="Rectangle 2"/>
          <p:cNvSpPr>
            <a:spLocks noGrp="1" noChangeArrowheads="1"/>
          </p:cNvSpPr>
          <p:nvPr>
            <p:ph type="title"/>
          </p:nvPr>
        </p:nvSpPr>
        <p:spPr/>
        <p:txBody>
          <a:bodyPr/>
          <a:lstStyle/>
          <a:p>
            <a:pPr eaLnBrk="1" hangingPunct="1"/>
            <a:r>
              <a:rPr lang="pl-PL" altLang="pl-PL" smtClean="0"/>
              <a:t>Wycena opcji</a:t>
            </a:r>
          </a:p>
        </p:txBody>
      </p:sp>
      <p:sp>
        <p:nvSpPr>
          <p:cNvPr id="16388" name="Rectangle 3"/>
          <p:cNvSpPr>
            <a:spLocks noGrp="1" noChangeArrowheads="1"/>
          </p:cNvSpPr>
          <p:nvPr>
            <p:ph type="body" idx="1"/>
          </p:nvPr>
        </p:nvSpPr>
        <p:spPr>
          <a:xfrm>
            <a:off x="1182688" y="2017713"/>
            <a:ext cx="7772400" cy="4506912"/>
          </a:xfrm>
        </p:spPr>
        <p:txBody>
          <a:bodyPr/>
          <a:lstStyle/>
          <a:p>
            <a:pPr eaLnBrk="1" hangingPunct="1">
              <a:lnSpc>
                <a:spcPct val="80000"/>
              </a:lnSpc>
            </a:pPr>
            <a:r>
              <a:rPr lang="pl-PL" altLang="pl-PL" sz="2800" smtClean="0"/>
              <a:t>Bez względu na zastosowaną formułę, rozmiary premii opcyjnej określają następujące czynniki:</a:t>
            </a:r>
          </a:p>
          <a:p>
            <a:pPr eaLnBrk="1" hangingPunct="1">
              <a:lnSpc>
                <a:spcPct val="80000"/>
              </a:lnSpc>
              <a:buFont typeface="Wingdings" pitchFamily="2" charset="2"/>
              <a:buNone/>
            </a:pPr>
            <a:r>
              <a:rPr lang="pl-PL" altLang="pl-PL" sz="2800" smtClean="0"/>
              <a:t>	- bieżąca cena rynkowa i ustalona cena rozliczeniowa instrumentów bazowych</a:t>
            </a:r>
          </a:p>
          <a:p>
            <a:pPr eaLnBrk="1" hangingPunct="1">
              <a:lnSpc>
                <a:spcPct val="80000"/>
              </a:lnSpc>
              <a:buFont typeface="Wingdings" pitchFamily="2" charset="2"/>
              <a:buNone/>
            </a:pPr>
            <a:r>
              <a:rPr lang="pl-PL" altLang="pl-PL" sz="2800" smtClean="0"/>
              <a:t>	- czas do zapadnięcia opcji</a:t>
            </a:r>
          </a:p>
          <a:p>
            <a:pPr eaLnBrk="1" hangingPunct="1">
              <a:lnSpc>
                <a:spcPct val="80000"/>
              </a:lnSpc>
              <a:buFont typeface="Wingdings" pitchFamily="2" charset="2"/>
              <a:buNone/>
            </a:pPr>
            <a:r>
              <a:rPr lang="pl-PL" altLang="pl-PL" sz="2800" smtClean="0"/>
              <a:t>	- dynamika zmienności ceny instrumentu bazowego (amplituda i częstotliwość zmian)</a:t>
            </a:r>
          </a:p>
          <a:p>
            <a:pPr eaLnBrk="1" hangingPunct="1">
              <a:lnSpc>
                <a:spcPct val="80000"/>
              </a:lnSpc>
              <a:buFont typeface="Wingdings" pitchFamily="2" charset="2"/>
              <a:buNone/>
            </a:pPr>
            <a:r>
              <a:rPr lang="pl-PL" altLang="pl-PL" sz="2800" smtClean="0"/>
              <a:t>	- bieżąca stopa procentowa inwestycji bez ryzyka</a:t>
            </a:r>
          </a:p>
          <a:p>
            <a:pPr eaLnBrk="1" hangingPunct="1">
              <a:lnSpc>
                <a:spcPct val="80000"/>
              </a:lnSpc>
              <a:buFont typeface="Wingdings" pitchFamily="2" charset="2"/>
              <a:buNone/>
            </a:pPr>
            <a:r>
              <a:rPr lang="pl-PL" altLang="pl-PL" sz="2800" smtClean="0"/>
              <a:t>	- cena wykonania</a:t>
            </a:r>
          </a:p>
        </p:txBody>
      </p:sp>
      <p:pic>
        <p:nvPicPr>
          <p:cNvPr id="16389" name="Picture 4" descr="C:\Documents and Settings\Sopoćko\Moje dokumenty\Moje obrazy\Rola banku c\kalkulac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6877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13CB70C-2B5D-47B0-BAA6-11E769A83B9F}" type="slidenum">
              <a:rPr lang="pl-PL" altLang="pl-PL" smtClean="0"/>
              <a:pPr eaLnBrk="1" hangingPunct="1"/>
              <a:t>95</a:t>
            </a:fld>
            <a:endParaRPr lang="pl-PL" altLang="pl-PL" smtClean="0"/>
          </a:p>
        </p:txBody>
      </p:sp>
      <p:sp>
        <p:nvSpPr>
          <p:cNvPr id="17411" name="Rectangle 2"/>
          <p:cNvSpPr>
            <a:spLocks noGrp="1" noChangeArrowheads="1"/>
          </p:cNvSpPr>
          <p:nvPr>
            <p:ph type="title"/>
          </p:nvPr>
        </p:nvSpPr>
        <p:spPr/>
        <p:txBody>
          <a:bodyPr>
            <a:normAutofit fontScale="90000"/>
          </a:bodyPr>
          <a:lstStyle/>
          <a:p>
            <a:pPr eaLnBrk="1" hangingPunct="1"/>
            <a:r>
              <a:rPr lang="pl-PL" altLang="pl-PL" b="1" smtClean="0"/>
              <a:t>Zasada parytetu opcji kupna i sprzedaży</a:t>
            </a:r>
            <a:endParaRPr lang="pl-PL" altLang="pl-PL" smtClean="0"/>
          </a:p>
        </p:txBody>
      </p:sp>
      <p:pic>
        <p:nvPicPr>
          <p:cNvPr id="17412" name="Picture 5" descr="http://fronda.pl/files/pary_parytet_tx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85800"/>
            <a:ext cx="2514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p:cNvSpPr>
            <a:spLocks noGrp="1" noChangeArrowheads="1"/>
          </p:cNvSpPr>
          <p:nvPr>
            <p:ph type="body" idx="1"/>
          </p:nvPr>
        </p:nvSpPr>
        <p:spPr>
          <a:xfrm>
            <a:off x="381000" y="2057400"/>
            <a:ext cx="7772400" cy="4114800"/>
          </a:xfrm>
        </p:spPr>
        <p:txBody>
          <a:bodyPr>
            <a:normAutofit lnSpcReduction="10000"/>
          </a:bodyPr>
          <a:lstStyle/>
          <a:p>
            <a:pPr eaLnBrk="1" hangingPunct="1">
              <a:lnSpc>
                <a:spcPct val="80000"/>
              </a:lnSpc>
            </a:pPr>
            <a:r>
              <a:rPr lang="pl-PL" altLang="pl-PL" sz="2400" smtClean="0"/>
              <a:t>Zasada ta, zwana </a:t>
            </a:r>
            <a:r>
              <a:rPr lang="pl-PL" altLang="pl-PL" sz="2400" i="1" smtClean="0"/>
              <a:t>put-call parity</a:t>
            </a:r>
            <a:r>
              <a:rPr lang="pl-PL" altLang="pl-PL" sz="2400" smtClean="0"/>
              <a:t> określa zależność między opcjami kupna i sprzedaży</a:t>
            </a:r>
          </a:p>
          <a:p>
            <a:pPr eaLnBrk="1" hangingPunct="1">
              <a:lnSpc>
                <a:spcPct val="80000"/>
              </a:lnSpc>
            </a:pPr>
            <a:r>
              <a:rPr lang="pl-PL" altLang="pl-PL" sz="2400" smtClean="0"/>
              <a:t> </a:t>
            </a:r>
          </a:p>
          <a:p>
            <a:pPr algn="ctr" eaLnBrk="1" hangingPunct="1">
              <a:lnSpc>
                <a:spcPct val="80000"/>
              </a:lnSpc>
              <a:buFont typeface="Wingdings" pitchFamily="2" charset="2"/>
              <a:buNone/>
            </a:pPr>
            <a:r>
              <a:rPr lang="pl-PL" altLang="pl-PL" sz="2400" smtClean="0"/>
              <a:t>c = p + S – Xe</a:t>
            </a:r>
            <a:r>
              <a:rPr lang="pl-PL" altLang="pl-PL" sz="2400" baseline="30000" smtClean="0"/>
              <a:t>-rt</a:t>
            </a:r>
            <a:r>
              <a:rPr lang="pl-PL" altLang="pl-PL" sz="2400" smtClean="0"/>
              <a:t> </a:t>
            </a:r>
          </a:p>
          <a:p>
            <a:pPr algn="ctr" eaLnBrk="1" hangingPunct="1">
              <a:lnSpc>
                <a:spcPct val="80000"/>
              </a:lnSpc>
              <a:buFont typeface="Wingdings" pitchFamily="2" charset="2"/>
              <a:buNone/>
            </a:pPr>
            <a:endParaRPr lang="pl-PL" altLang="pl-PL" sz="2400" smtClean="0"/>
          </a:p>
          <a:p>
            <a:pPr eaLnBrk="1" hangingPunct="1">
              <a:lnSpc>
                <a:spcPct val="80000"/>
              </a:lnSpc>
              <a:buClr>
                <a:schemeClr val="tx1"/>
              </a:buClr>
              <a:buFont typeface="Wingdings" pitchFamily="2" charset="2"/>
              <a:buChar char="§"/>
            </a:pPr>
            <a:r>
              <a:rPr lang="pl-PL" altLang="pl-PL" sz="2400" smtClean="0"/>
              <a:t>gdzie, jak poprzednio c – premia opcji zakupowej, p. – premia opcji sprzedażowej, S – cena instrumentu bazowego, X – cena wykonania opcji, r – stopa bez ryzyka, t – czas do zapadnięcia opcji </a:t>
            </a:r>
          </a:p>
          <a:p>
            <a:pPr eaLnBrk="1" hangingPunct="1">
              <a:lnSpc>
                <a:spcPct val="80000"/>
              </a:lnSpc>
              <a:buClr>
                <a:schemeClr val="tx1"/>
              </a:buClr>
              <a:buFont typeface="Wingdings" pitchFamily="2" charset="2"/>
              <a:buChar char="§"/>
            </a:pPr>
            <a:r>
              <a:rPr lang="pl-PL" altLang="pl-PL" sz="2400" smtClean="0"/>
              <a:t>Zależność ta ma charakter uniwersalny, to znaczy nie wynika z jakiegokolwiek modelu wyceny. Nie zależy także od rodzaju instrumentu bazowego, na jaki opcje zostały wystawione </a:t>
            </a:r>
          </a:p>
        </p:txBody>
      </p:sp>
    </p:spTree>
    <p:extLst>
      <p:ext uri="{BB962C8B-B14F-4D97-AF65-F5344CB8AC3E}">
        <p14:creationId xmlns:p14="http://schemas.microsoft.com/office/powerpoint/2010/main" val="8298276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03A839C-6190-45EC-A64F-FB1C153B8261}" type="slidenum">
              <a:rPr lang="pl-PL" altLang="pl-PL" smtClean="0"/>
              <a:pPr eaLnBrk="1" hangingPunct="1"/>
              <a:t>96</a:t>
            </a:fld>
            <a:endParaRPr lang="pl-PL" altLang="pl-PL" smtClean="0"/>
          </a:p>
        </p:txBody>
      </p:sp>
      <p:sp>
        <p:nvSpPr>
          <p:cNvPr id="18435" name="Rectangle 2"/>
          <p:cNvSpPr>
            <a:spLocks noGrp="1" noChangeArrowheads="1"/>
          </p:cNvSpPr>
          <p:nvPr>
            <p:ph type="title"/>
          </p:nvPr>
        </p:nvSpPr>
        <p:spPr/>
        <p:txBody>
          <a:bodyPr/>
          <a:lstStyle/>
          <a:p>
            <a:pPr eaLnBrk="1" hangingPunct="1"/>
            <a:r>
              <a:rPr lang="pl-PL" altLang="pl-PL" smtClean="0"/>
              <a:t>Model dwumianowy wyceny opcji</a:t>
            </a:r>
          </a:p>
        </p:txBody>
      </p:sp>
      <p:sp>
        <p:nvSpPr>
          <p:cNvPr id="18436" name="Rectangle 3"/>
          <p:cNvSpPr>
            <a:spLocks noGrp="1" noChangeArrowheads="1"/>
          </p:cNvSpPr>
          <p:nvPr>
            <p:ph type="body" idx="1"/>
          </p:nvPr>
        </p:nvSpPr>
        <p:spPr>
          <a:xfrm>
            <a:off x="381000" y="2514600"/>
            <a:ext cx="8631238" cy="2382838"/>
          </a:xfrm>
        </p:spPr>
        <p:txBody>
          <a:bodyPr/>
          <a:lstStyle/>
          <a:p>
            <a:pPr eaLnBrk="1" hangingPunct="1">
              <a:lnSpc>
                <a:spcPct val="90000"/>
              </a:lnSpc>
            </a:pPr>
            <a:r>
              <a:rPr lang="pl-PL" altLang="pl-PL" sz="2400" smtClean="0"/>
              <a:t>Parę instrumentów: kasowy i opcję można tak dobrać, że zmiana ceny jednego będzie powodować przeciwstawny ruch drugiego z instrumentów, tworząc portfela niewrażliwy na zmieniające się ceny rynku. Ze względów arbitrażowych rentowność tak utworzonego, bezpiecznego portfela powinna odpowiadać istniejącej na rynku stopie  bez ryzyka </a:t>
            </a:r>
          </a:p>
        </p:txBody>
      </p:sp>
      <p:sp>
        <p:nvSpPr>
          <p:cNvPr id="1843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18438" name="Object 4"/>
          <p:cNvGraphicFramePr>
            <a:graphicFrameLocks noChangeAspect="1"/>
          </p:cNvGraphicFramePr>
          <p:nvPr/>
        </p:nvGraphicFramePr>
        <p:xfrm>
          <a:off x="228600" y="5029200"/>
          <a:ext cx="9061450" cy="768350"/>
        </p:xfrm>
        <a:graphic>
          <a:graphicData uri="http://schemas.openxmlformats.org/presentationml/2006/ole">
            <mc:AlternateContent xmlns:mc="http://schemas.openxmlformats.org/markup-compatibility/2006">
              <mc:Choice xmlns:v="urn:schemas-microsoft-com:vml" Requires="v">
                <p:oleObj spid="_x0000_s10250" name="Równanie" r:id="rId3" imgW="4203700" imgH="419100" progId="Equation.3">
                  <p:embed/>
                </p:oleObj>
              </mc:Choice>
              <mc:Fallback>
                <p:oleObj name="Równanie" r:id="rId3" imgW="42037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29200"/>
                        <a:ext cx="9061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9" name="Picture 7" descr="http://img.interia.pl/biznes/nimg/i/1/Towarzystwa_zanizaja_aut_335992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83820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462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ED4A699-7B61-47DC-99A7-FB9958D3A44D}" type="slidenum">
              <a:rPr lang="pl-PL" altLang="pl-PL" smtClean="0"/>
              <a:pPr eaLnBrk="1" hangingPunct="1"/>
              <a:t>97</a:t>
            </a:fld>
            <a:endParaRPr lang="pl-PL" altLang="pl-PL" smtClean="0"/>
          </a:p>
        </p:txBody>
      </p:sp>
      <p:sp>
        <p:nvSpPr>
          <p:cNvPr id="19459" name="Text Box 12"/>
          <p:cNvSpPr txBox="1">
            <a:spLocks noChangeArrowheads="1"/>
          </p:cNvSpPr>
          <p:nvPr/>
        </p:nvSpPr>
        <p:spPr bwMode="auto">
          <a:xfrm>
            <a:off x="2124075" y="3789363"/>
            <a:ext cx="5100638" cy="2849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Cena opcji wyk.= 10				Cena kas.= 120</a:t>
            </a:r>
          </a:p>
          <a:p>
            <a:pPr eaLnBrk="1" hangingPunct="1"/>
            <a:endParaRPr lang="pl-PL" altLang="pl-PL" sz="1200" b="1">
              <a:latin typeface="Arial" charset="0"/>
            </a:endParaRPr>
          </a:p>
          <a:p>
            <a:pPr eaLnBrk="1" hangingPunct="1"/>
            <a:endParaRPr lang="pl-PL" altLang="pl-PL" sz="1200" b="1">
              <a:latin typeface="Arial" charset="0"/>
            </a:endParaRPr>
          </a:p>
          <a:p>
            <a:pPr eaLnBrk="1" hangingPunct="1"/>
            <a:endParaRPr lang="pl-PL" altLang="pl-PL" sz="1200" b="1">
              <a:latin typeface="Arial" charset="0"/>
            </a:endParaRPr>
          </a:p>
          <a:p>
            <a:pPr eaLnBrk="1" hangingPunct="1"/>
            <a:r>
              <a:rPr lang="pl-PL" altLang="pl-PL" sz="1200" b="1">
                <a:latin typeface="Arial" charset="0"/>
              </a:rPr>
              <a:t>Cena opcji = ?</a:t>
            </a:r>
          </a:p>
          <a:p>
            <a:pPr eaLnBrk="1" hangingPunct="1"/>
            <a:r>
              <a:rPr lang="pl-PL" altLang="pl-PL" sz="1200">
                <a:latin typeface="Arial" charset="0"/>
              </a:rPr>
              <a:t>Cena kas.=100</a:t>
            </a:r>
          </a:p>
          <a:p>
            <a:pPr eaLnBrk="1" hangingPunct="1"/>
            <a:r>
              <a:rPr lang="pl-PL" altLang="pl-PL" sz="1200">
                <a:latin typeface="Arial" charset="0"/>
              </a:rPr>
              <a:t>		Cena opcji wyk. = 0				Cena kas.= 90</a:t>
            </a:r>
          </a:p>
          <a:p>
            <a:pPr eaLnBrk="1" hangingPunct="1"/>
            <a:endParaRPr lang="pl-PL" altLang="pl-PL" sz="1200">
              <a:latin typeface="Arial" charset="0"/>
            </a:endParaRPr>
          </a:p>
          <a:p>
            <a:pPr eaLnBrk="1" hangingPunct="1"/>
            <a:r>
              <a:rPr lang="pl-PL" altLang="pl-PL" sz="1200">
                <a:latin typeface="Arial" charset="0"/>
              </a:rPr>
              <a:t>Początek okresu	Koniec okresu</a:t>
            </a:r>
            <a:endParaRPr lang="pl-PL" altLang="pl-PL">
              <a:latin typeface="Arial" charset="0"/>
            </a:endParaRPr>
          </a:p>
        </p:txBody>
      </p:sp>
      <p:sp>
        <p:nvSpPr>
          <p:cNvPr id="19460" name="Line 13"/>
          <p:cNvSpPr>
            <a:spLocks noChangeShapeType="1"/>
          </p:cNvSpPr>
          <p:nvPr/>
        </p:nvSpPr>
        <p:spPr bwMode="auto">
          <a:xfrm flipV="1">
            <a:off x="2843213" y="4365625"/>
            <a:ext cx="1952625" cy="517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9461" name="Line 14"/>
          <p:cNvSpPr>
            <a:spLocks noChangeShapeType="1"/>
          </p:cNvSpPr>
          <p:nvPr/>
        </p:nvSpPr>
        <p:spPr bwMode="auto">
          <a:xfrm>
            <a:off x="2843213" y="4868863"/>
            <a:ext cx="1952625" cy="647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9462" name="Line 15"/>
          <p:cNvSpPr>
            <a:spLocks noChangeShapeType="1"/>
          </p:cNvSpPr>
          <p:nvPr/>
        </p:nvSpPr>
        <p:spPr bwMode="auto">
          <a:xfrm>
            <a:off x="2916238" y="4149725"/>
            <a:ext cx="1587" cy="168275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19463" name="Line 16"/>
          <p:cNvSpPr>
            <a:spLocks noChangeShapeType="1"/>
          </p:cNvSpPr>
          <p:nvPr/>
        </p:nvSpPr>
        <p:spPr bwMode="auto">
          <a:xfrm>
            <a:off x="4787900" y="4221163"/>
            <a:ext cx="1588" cy="1554162"/>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pic>
        <p:nvPicPr>
          <p:cNvPr id="19464" name="Picture 18" descr="http://gfm.typepad.com/.a/6a011570229a53970b011570553340970c-32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2"/>
          <p:cNvSpPr>
            <a:spLocks noGrp="1" noChangeArrowheads="1"/>
          </p:cNvSpPr>
          <p:nvPr>
            <p:ph type="title"/>
          </p:nvPr>
        </p:nvSpPr>
        <p:spPr/>
        <p:txBody>
          <a:bodyPr/>
          <a:lstStyle/>
          <a:p>
            <a:pPr eaLnBrk="1" hangingPunct="1"/>
            <a:r>
              <a:rPr lang="pl-PL" altLang="pl-PL" smtClean="0"/>
              <a:t>Model dwumianowy cd.</a:t>
            </a:r>
          </a:p>
        </p:txBody>
      </p:sp>
      <p:sp>
        <p:nvSpPr>
          <p:cNvPr id="19466" name="Rectangle 3"/>
          <p:cNvSpPr>
            <a:spLocks noGrp="1" noChangeArrowheads="1"/>
          </p:cNvSpPr>
          <p:nvPr>
            <p:ph type="body" idx="1"/>
          </p:nvPr>
        </p:nvSpPr>
        <p:spPr>
          <a:xfrm>
            <a:off x="323850" y="2017713"/>
            <a:ext cx="8631238" cy="1990725"/>
          </a:xfrm>
        </p:spPr>
        <p:txBody>
          <a:bodyPr/>
          <a:lstStyle/>
          <a:p>
            <a:pPr eaLnBrk="1" hangingPunct="1">
              <a:lnSpc>
                <a:spcPct val="80000"/>
              </a:lnSpc>
            </a:pPr>
            <a:r>
              <a:rPr lang="pl-PL" altLang="pl-PL" sz="2400" smtClean="0"/>
              <a:t>Przyjmijmy, że na początku okresu cena akcji = 100 zł i mamy europejską opcją kupna, której cena wykonania wynosi 110 zł. Załóżmy, że cena akcji na końcu okresu może osiągnąć dwie wartości: wzrosnąć o 20% lub spaść o 10%. Na rynku </a:t>
            </a:r>
            <a:r>
              <a:rPr lang="pl-PL" altLang="pl-PL" sz="2400" i="1" smtClean="0"/>
              <a:t>spot</a:t>
            </a:r>
            <a:r>
              <a:rPr lang="pl-PL" altLang="pl-PL" sz="2400" smtClean="0"/>
              <a:t> możemy więc oczekiwać wyłącznie dwu cen: 120 zł i 90 zł. W tym też momencie zapada opcja, </a:t>
            </a:r>
          </a:p>
        </p:txBody>
      </p:sp>
    </p:spTree>
    <p:extLst>
      <p:ext uri="{BB962C8B-B14F-4D97-AF65-F5344CB8AC3E}">
        <p14:creationId xmlns:p14="http://schemas.microsoft.com/office/powerpoint/2010/main" val="4169810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F5B7AA-8059-44BB-AA62-935AE8928F1B}" type="slidenum">
              <a:rPr lang="pl-PL" altLang="pl-PL" smtClean="0"/>
              <a:pPr eaLnBrk="1" hangingPunct="1"/>
              <a:t>98</a:t>
            </a:fld>
            <a:endParaRPr lang="pl-PL" altLang="pl-PL" smtClean="0"/>
          </a:p>
        </p:txBody>
      </p:sp>
      <p:sp>
        <p:nvSpPr>
          <p:cNvPr id="20483" name="Rectangle 2"/>
          <p:cNvSpPr>
            <a:spLocks noGrp="1" noChangeArrowheads="1"/>
          </p:cNvSpPr>
          <p:nvPr>
            <p:ph type="title"/>
          </p:nvPr>
        </p:nvSpPr>
        <p:spPr/>
        <p:txBody>
          <a:bodyPr/>
          <a:lstStyle/>
          <a:p>
            <a:pPr eaLnBrk="1" hangingPunct="1"/>
            <a:r>
              <a:rPr lang="pl-PL" altLang="pl-PL" smtClean="0"/>
              <a:t>Model dwumianowy cd.</a:t>
            </a:r>
          </a:p>
        </p:txBody>
      </p:sp>
      <p:sp>
        <p:nvSpPr>
          <p:cNvPr id="20484" name="Rectangle 3"/>
          <p:cNvSpPr>
            <a:spLocks noGrp="1" noChangeArrowheads="1"/>
          </p:cNvSpPr>
          <p:nvPr>
            <p:ph type="body" idx="1"/>
          </p:nvPr>
        </p:nvSpPr>
        <p:spPr>
          <a:xfrm>
            <a:off x="430213" y="1989138"/>
            <a:ext cx="8713787" cy="2981325"/>
          </a:xfrm>
        </p:spPr>
        <p:txBody>
          <a:bodyPr/>
          <a:lstStyle/>
          <a:p>
            <a:pPr eaLnBrk="1" hangingPunct="1">
              <a:lnSpc>
                <a:spcPct val="80000"/>
              </a:lnSpc>
            </a:pPr>
            <a:r>
              <a:rPr lang="pl-PL" altLang="pl-PL" sz="2400" smtClean="0"/>
              <a:t>Kolejnym krokiem jest określenie liczby opcji kupna, które powinniśmy sprzedać, by uzyskać efekt neutralizacji zmian ceny </a:t>
            </a:r>
          </a:p>
          <a:p>
            <a:pPr eaLnBrk="1" hangingPunct="1">
              <a:lnSpc>
                <a:spcPct val="80000"/>
              </a:lnSpc>
            </a:pPr>
            <a:r>
              <a:rPr lang="pl-PL" altLang="pl-PL" sz="2400" smtClean="0"/>
              <a:t>Niech rozpiętość określa się jako różnicę między skrajnymi wariantami ceny. Dla kasowych wynosi ona 30 zł (120zł) – 90 zł), rozpiętość dla opcji wynosi 10 (10 zł -0 zł). </a:t>
            </a:r>
          </a:p>
          <a:p>
            <a:pPr eaLnBrk="1" hangingPunct="1">
              <a:lnSpc>
                <a:spcPct val="80000"/>
              </a:lnSpc>
            </a:pPr>
            <a:r>
              <a:rPr lang="pl-PL" altLang="pl-PL" sz="2400" smtClean="0"/>
              <a:t>Liczbę niezbędnych opcji określa się jako iloraz obu rozpiętości. Tu rozpiętości wynosi 3 =30 zł :10 zł.  Podstawiając odpowiednio do poprzedniego wzoru  mamy</a:t>
            </a:r>
          </a:p>
        </p:txBody>
      </p:sp>
      <p:sp>
        <p:nvSpPr>
          <p:cNvPr id="204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pl-PL"/>
          </a:p>
        </p:txBody>
      </p:sp>
      <p:graphicFrame>
        <p:nvGraphicFramePr>
          <p:cNvPr id="20486" name="Object 4"/>
          <p:cNvGraphicFramePr>
            <a:graphicFrameLocks noChangeAspect="1"/>
          </p:cNvGraphicFramePr>
          <p:nvPr/>
        </p:nvGraphicFramePr>
        <p:xfrm>
          <a:off x="395288" y="5084763"/>
          <a:ext cx="4500562" cy="1008062"/>
        </p:xfrm>
        <a:graphic>
          <a:graphicData uri="http://schemas.openxmlformats.org/presentationml/2006/ole">
            <mc:AlternateContent xmlns:mc="http://schemas.openxmlformats.org/markup-compatibility/2006">
              <mc:Choice xmlns:v="urn:schemas-microsoft-com:vml" Requires="v">
                <p:oleObj spid="_x0000_s11274" name="Równanie" r:id="rId3" imgW="2133600" imgH="419100" progId="Equation.3">
                  <p:embed/>
                </p:oleObj>
              </mc:Choice>
              <mc:Fallback>
                <p:oleObj name="Równanie" r:id="rId3" imgW="2133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084763"/>
                        <a:ext cx="45005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Text Box 6"/>
          <p:cNvSpPr txBox="1">
            <a:spLocks noChangeArrowheads="1"/>
          </p:cNvSpPr>
          <p:nvPr/>
        </p:nvSpPr>
        <p:spPr bwMode="auto">
          <a:xfrm>
            <a:off x="5003800" y="5516563"/>
            <a:ext cx="396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l-PL" altLang="pl-PL" sz="2400">
                <a:latin typeface="Arial" charset="0"/>
              </a:rPr>
              <a:t>Cena opcji kupna = 6,06 zł</a:t>
            </a:r>
          </a:p>
        </p:txBody>
      </p:sp>
      <p:sp>
        <p:nvSpPr>
          <p:cNvPr id="20488" name="Text Box 7"/>
          <p:cNvSpPr txBox="1">
            <a:spLocks noChangeArrowheads="1"/>
          </p:cNvSpPr>
          <p:nvPr/>
        </p:nvSpPr>
        <p:spPr bwMode="auto">
          <a:xfrm>
            <a:off x="755650" y="5734050"/>
            <a:ext cx="748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pl-PL" altLang="pl-PL" sz="2400">
              <a:latin typeface="Arial" charset="0"/>
            </a:endParaRPr>
          </a:p>
        </p:txBody>
      </p:sp>
      <p:pic>
        <p:nvPicPr>
          <p:cNvPr id="20489" name="Picture 9" descr="http://assets2.qypecdn.net/uploads/photos/0096/4323/werbelot1_frei_lar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381000"/>
            <a:ext cx="21717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8230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A1E3EAA-26D6-45F5-8F06-33868489F2E0}" type="slidenum">
              <a:rPr lang="pl-PL" altLang="pl-PL" smtClean="0"/>
              <a:pPr eaLnBrk="1" hangingPunct="1"/>
              <a:t>99</a:t>
            </a:fld>
            <a:endParaRPr lang="pl-PL" altLang="pl-PL" smtClean="0"/>
          </a:p>
        </p:txBody>
      </p:sp>
      <p:sp>
        <p:nvSpPr>
          <p:cNvPr id="21507" name="Text Box 11"/>
          <p:cNvSpPr txBox="1">
            <a:spLocks noChangeArrowheads="1"/>
          </p:cNvSpPr>
          <p:nvPr/>
        </p:nvSpPr>
        <p:spPr bwMode="auto">
          <a:xfrm>
            <a:off x="468313" y="2393950"/>
            <a:ext cx="6702425"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										</a:t>
            </a: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endParaRPr lang="pl-PL" altLang="pl-PL" sz="1200">
              <a:latin typeface="Arial" charset="0"/>
            </a:endParaRPr>
          </a:p>
          <a:p>
            <a:pPr eaLnBrk="1" hangingPunct="1"/>
            <a:r>
              <a:rPr lang="pl-PL" altLang="pl-PL" sz="1200">
                <a:latin typeface="Arial" charset="0"/>
              </a:rPr>
              <a:t>			</a:t>
            </a: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r>
              <a:rPr lang="pl-PL" altLang="pl-PL" sz="1200">
                <a:latin typeface="Arial" charset="0"/>
              </a:rPr>
              <a:t>	Pierwszy okres	Drugi okres</a:t>
            </a: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lvl="2" eaLnBrk="1" hangingPunct="1"/>
            <a:endParaRPr lang="pl-PL" altLang="pl-PL" sz="1200">
              <a:latin typeface="Arial" charset="0"/>
            </a:endParaRPr>
          </a:p>
          <a:p>
            <a:pPr eaLnBrk="1" hangingPunct="1"/>
            <a:endParaRPr lang="pl-PL" altLang="pl-PL">
              <a:latin typeface="Arial" charset="0"/>
            </a:endParaRPr>
          </a:p>
        </p:txBody>
      </p:sp>
      <p:sp>
        <p:nvSpPr>
          <p:cNvPr id="21508" name="Line 12"/>
          <p:cNvSpPr>
            <a:spLocks noChangeShapeType="1"/>
          </p:cNvSpPr>
          <p:nvPr/>
        </p:nvSpPr>
        <p:spPr bwMode="auto">
          <a:xfrm>
            <a:off x="2049463" y="4213225"/>
            <a:ext cx="2162175" cy="1376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1509" name="Line 13"/>
          <p:cNvSpPr>
            <a:spLocks noChangeShapeType="1"/>
          </p:cNvSpPr>
          <p:nvPr/>
        </p:nvSpPr>
        <p:spPr bwMode="auto">
          <a:xfrm flipV="1">
            <a:off x="2051050" y="3357563"/>
            <a:ext cx="2089150" cy="86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1510" name="Line 14"/>
          <p:cNvSpPr>
            <a:spLocks noChangeShapeType="1"/>
          </p:cNvSpPr>
          <p:nvPr/>
        </p:nvSpPr>
        <p:spPr bwMode="auto">
          <a:xfrm>
            <a:off x="2916238" y="3860800"/>
            <a:ext cx="1144587" cy="461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1511" name="Line 17"/>
          <p:cNvSpPr>
            <a:spLocks noChangeShapeType="1"/>
          </p:cNvSpPr>
          <p:nvPr/>
        </p:nvSpPr>
        <p:spPr bwMode="auto">
          <a:xfrm>
            <a:off x="2049463" y="3208338"/>
            <a:ext cx="0" cy="2468562"/>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21512" name="Line 18"/>
          <p:cNvSpPr>
            <a:spLocks noChangeShapeType="1"/>
          </p:cNvSpPr>
          <p:nvPr/>
        </p:nvSpPr>
        <p:spPr bwMode="auto">
          <a:xfrm>
            <a:off x="2963863" y="3300413"/>
            <a:ext cx="0" cy="2376487"/>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21513" name="Line 19"/>
          <p:cNvSpPr>
            <a:spLocks noChangeShapeType="1"/>
          </p:cNvSpPr>
          <p:nvPr/>
        </p:nvSpPr>
        <p:spPr bwMode="auto">
          <a:xfrm>
            <a:off x="4060825" y="3025775"/>
            <a:ext cx="0" cy="2468563"/>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l-PL"/>
          </a:p>
        </p:txBody>
      </p:sp>
      <p:sp>
        <p:nvSpPr>
          <p:cNvPr id="21514" name="Line 21"/>
          <p:cNvSpPr>
            <a:spLocks noChangeShapeType="1"/>
          </p:cNvSpPr>
          <p:nvPr/>
        </p:nvSpPr>
        <p:spPr bwMode="auto">
          <a:xfrm flipV="1">
            <a:off x="2987675" y="4292600"/>
            <a:ext cx="1152525"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1515" name="Text Box 22"/>
          <p:cNvSpPr txBox="1">
            <a:spLocks noChangeArrowheads="1"/>
          </p:cNvSpPr>
          <p:nvPr/>
        </p:nvSpPr>
        <p:spPr bwMode="auto">
          <a:xfrm>
            <a:off x="1187450" y="3860800"/>
            <a:ext cx="590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b="1">
                <a:latin typeface="Arial" charset="0"/>
              </a:rPr>
              <a:t>Cena opcji</a:t>
            </a:r>
            <a:r>
              <a:rPr lang="pl-PL" altLang="pl-PL" sz="1200">
                <a:latin typeface="Arial" charset="0"/>
              </a:rPr>
              <a:t>=?		Cena opcji wyk. =0</a:t>
            </a:r>
          </a:p>
          <a:p>
            <a:pPr eaLnBrk="1" hangingPunct="1"/>
            <a:r>
              <a:rPr lang="pl-PL" altLang="pl-PL" sz="1200">
                <a:latin typeface="Arial" charset="0"/>
              </a:rPr>
              <a:t>Cena spot = 108		Cena kas=108</a:t>
            </a:r>
          </a:p>
        </p:txBody>
      </p:sp>
      <p:sp>
        <p:nvSpPr>
          <p:cNvPr id="21516" name="Text Box 23"/>
          <p:cNvSpPr txBox="1">
            <a:spLocks noChangeArrowheads="1"/>
          </p:cNvSpPr>
          <p:nvPr/>
        </p:nvSpPr>
        <p:spPr bwMode="auto">
          <a:xfrm>
            <a:off x="2339975" y="3213100"/>
            <a:ext cx="453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Cena opcji=?		     </a:t>
            </a:r>
          </a:p>
          <a:p>
            <a:pPr eaLnBrk="1" hangingPunct="1"/>
            <a:r>
              <a:rPr lang="pl-PL" altLang="pl-PL" sz="1200">
                <a:latin typeface="Arial" charset="0"/>
              </a:rPr>
              <a:t>Cena spot= 120	</a:t>
            </a:r>
          </a:p>
        </p:txBody>
      </p:sp>
      <p:sp>
        <p:nvSpPr>
          <p:cNvPr id="21517" name="Text Box 24"/>
          <p:cNvSpPr txBox="1">
            <a:spLocks noChangeArrowheads="1"/>
          </p:cNvSpPr>
          <p:nvPr/>
        </p:nvSpPr>
        <p:spPr bwMode="auto">
          <a:xfrm>
            <a:off x="3851275" y="5300663"/>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Cena opcji wyk=0</a:t>
            </a:r>
          </a:p>
          <a:p>
            <a:pPr eaLnBrk="1" hangingPunct="1"/>
            <a:r>
              <a:rPr lang="pl-PL" altLang="pl-PL" sz="1200">
                <a:latin typeface="Arial" charset="0"/>
              </a:rPr>
              <a:t>Cena kas=81</a:t>
            </a:r>
          </a:p>
        </p:txBody>
      </p:sp>
      <p:sp>
        <p:nvSpPr>
          <p:cNvPr id="21518" name="Text Box 25"/>
          <p:cNvSpPr txBox="1">
            <a:spLocks noChangeArrowheads="1"/>
          </p:cNvSpPr>
          <p:nvPr/>
        </p:nvSpPr>
        <p:spPr bwMode="auto">
          <a:xfrm>
            <a:off x="3851275" y="2852738"/>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Cena opcji wyk=34	</a:t>
            </a:r>
          </a:p>
          <a:p>
            <a:pPr eaLnBrk="1" hangingPunct="1"/>
            <a:r>
              <a:rPr lang="pl-PL" altLang="pl-PL" sz="1200">
                <a:latin typeface="Arial" charset="0"/>
              </a:rPr>
              <a:t>Cena spot = 144</a:t>
            </a:r>
          </a:p>
        </p:txBody>
      </p:sp>
      <p:sp>
        <p:nvSpPr>
          <p:cNvPr id="21519" name="Text Box 26"/>
          <p:cNvSpPr txBox="1">
            <a:spLocks noChangeArrowheads="1"/>
          </p:cNvSpPr>
          <p:nvPr/>
        </p:nvSpPr>
        <p:spPr bwMode="auto">
          <a:xfrm>
            <a:off x="2411413" y="486886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200">
                <a:latin typeface="Arial" charset="0"/>
              </a:rPr>
              <a:t>Cena opcji= 0</a:t>
            </a:r>
          </a:p>
          <a:p>
            <a:pPr eaLnBrk="1" hangingPunct="1"/>
            <a:r>
              <a:rPr lang="pl-PL" altLang="pl-PL" sz="1200">
                <a:latin typeface="Arial" charset="0"/>
              </a:rPr>
              <a:t>Cena kas =90</a:t>
            </a:r>
          </a:p>
        </p:txBody>
      </p:sp>
      <p:sp>
        <p:nvSpPr>
          <p:cNvPr id="21520" name="Rectangle 3"/>
          <p:cNvSpPr>
            <a:spLocks noGrp="1" noChangeArrowheads="1"/>
          </p:cNvSpPr>
          <p:nvPr>
            <p:ph type="body" idx="1"/>
          </p:nvPr>
        </p:nvSpPr>
        <p:spPr>
          <a:xfrm>
            <a:off x="250825" y="1989138"/>
            <a:ext cx="8589963" cy="749300"/>
          </a:xfrm>
        </p:spPr>
        <p:txBody>
          <a:bodyPr>
            <a:normAutofit lnSpcReduction="10000"/>
          </a:bodyPr>
          <a:lstStyle/>
          <a:p>
            <a:pPr eaLnBrk="1" hangingPunct="1">
              <a:lnSpc>
                <a:spcPct val="90000"/>
              </a:lnSpc>
              <a:spcBef>
                <a:spcPct val="50000"/>
              </a:spcBef>
              <a:buFont typeface="Wingdings" pitchFamily="2" charset="2"/>
              <a:buNone/>
            </a:pPr>
            <a:r>
              <a:rPr lang="pl-PL" altLang="pl-PL" sz="2400" smtClean="0"/>
              <a:t>Tę metodę można zastosować dla modelu dwu- i więcej okresowego. </a:t>
            </a:r>
          </a:p>
          <a:p>
            <a:pPr eaLnBrk="1" hangingPunct="1">
              <a:lnSpc>
                <a:spcPct val="90000"/>
              </a:lnSpc>
            </a:pPr>
            <a:endParaRPr lang="pl-PL" altLang="pl-PL" sz="2400" smtClean="0"/>
          </a:p>
        </p:txBody>
      </p:sp>
      <p:sp>
        <p:nvSpPr>
          <p:cNvPr id="21521" name="Text Box 28"/>
          <p:cNvSpPr txBox="1">
            <a:spLocks noChangeArrowheads="1"/>
          </p:cNvSpPr>
          <p:nvPr/>
        </p:nvSpPr>
        <p:spPr bwMode="auto">
          <a:xfrm>
            <a:off x="5508625" y="2565400"/>
            <a:ext cx="36353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l-PL" altLang="pl-PL" sz="1600"/>
              <a:t>Pod koniec drugiego okresu mamy trzy możliwe wartości kasowe: 144 zł, 108 zł i 81 zł. Stosując poprzednią metodę, możemy określić </a:t>
            </a:r>
            <a:r>
              <a:rPr lang="pl-PL" altLang="pl-PL" sz="1600" b="1"/>
              <a:t>wartość opcji na początku drugiego okre</a:t>
            </a:r>
            <a:r>
              <a:rPr lang="pl-PL" altLang="pl-PL" sz="1600"/>
              <a:t>su Rozpatrzmy drugi okres startując z końca pierwszego w punkcie, gdzie cena bazowa = 90 zł (dwa dolne warianty). Idąc stąd cena może osiągnąć  81 lub 108 zł. Ponieważ cena wykonania opcji wynosi 110 zł, wartość wykonania wynosi 0 zł tak dla jednego jak i drugiego przypadku Szukajmy więc teraz wartości opcji tak, jakbyśmy startowali z wierzchołka 120 zł</a:t>
            </a:r>
          </a:p>
        </p:txBody>
      </p:sp>
      <p:pic>
        <p:nvPicPr>
          <p:cNvPr id="21522" name="Picture 30" descr="http://www.antischnarchtraining.de/images/stories/schnarchen/schnarchen-selbst-stopp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85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Rectangle 2"/>
          <p:cNvSpPr>
            <a:spLocks noGrp="1" noChangeArrowheads="1"/>
          </p:cNvSpPr>
          <p:nvPr>
            <p:ph type="title"/>
          </p:nvPr>
        </p:nvSpPr>
        <p:spPr>
          <a:xfrm>
            <a:off x="152400" y="304800"/>
            <a:ext cx="6858000" cy="838200"/>
          </a:xfrm>
        </p:spPr>
        <p:txBody>
          <a:bodyPr/>
          <a:lstStyle/>
          <a:p>
            <a:pPr algn="ctr" eaLnBrk="1" hangingPunct="1"/>
            <a:r>
              <a:rPr lang="pl-PL" altLang="pl-PL" smtClean="0"/>
              <a:t>Model dwumianowy cd.</a:t>
            </a:r>
          </a:p>
        </p:txBody>
      </p:sp>
    </p:spTree>
    <p:extLst>
      <p:ext uri="{BB962C8B-B14F-4D97-AF65-F5344CB8AC3E}">
        <p14:creationId xmlns:p14="http://schemas.microsoft.com/office/powerpoint/2010/main" val="16386306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6468</Words>
  <Application>Microsoft Office PowerPoint</Application>
  <PresentationFormat>Pokaz na ekranie (4:3)</PresentationFormat>
  <Paragraphs>1020</Paragraphs>
  <Slides>127</Slides>
  <Notes>1</Notes>
  <HiddenSlides>0</HiddenSlides>
  <MMClips>0</MMClips>
  <ScaleCrop>false</ScaleCrop>
  <HeadingPairs>
    <vt:vector size="6" baseType="variant">
      <vt:variant>
        <vt:lpstr>Motyw</vt:lpstr>
      </vt:variant>
      <vt:variant>
        <vt:i4>1</vt:i4>
      </vt:variant>
      <vt:variant>
        <vt:lpstr>Osadzone serwery OLE</vt:lpstr>
      </vt:variant>
      <vt:variant>
        <vt:i4>3</vt:i4>
      </vt:variant>
      <vt:variant>
        <vt:lpstr>Tytuły slajdów</vt:lpstr>
      </vt:variant>
      <vt:variant>
        <vt:i4>127</vt:i4>
      </vt:variant>
    </vt:vector>
  </HeadingPairs>
  <TitlesOfParts>
    <vt:vector size="131" baseType="lpstr">
      <vt:lpstr>Motyw pakietu Office</vt:lpstr>
      <vt:lpstr>Równanie</vt:lpstr>
      <vt:lpstr>Wykres</vt:lpstr>
      <vt:lpstr>Arkusz</vt:lpstr>
      <vt:lpstr>Pochodne i inne wysoce spekulacyjne instrumenty finansowe</vt:lpstr>
      <vt:lpstr>Co to jest spekulacja</vt:lpstr>
      <vt:lpstr>Przedmiot spekulacji</vt:lpstr>
      <vt:lpstr>Instrument pochodny i bazowy</vt:lpstr>
      <vt:lpstr>Funkcje instrumentów pochodnych</vt:lpstr>
      <vt:lpstr>Dźwignia finansowa</vt:lpstr>
      <vt:lpstr>Rodzaje ryzyka zabezpieczane pochodnymi</vt:lpstr>
      <vt:lpstr>Ryzyka systemowe</vt:lpstr>
      <vt:lpstr>Ryzyka systemowe cd.</vt:lpstr>
      <vt:lpstr>Ryzyka niesystemowe</vt:lpstr>
      <vt:lpstr>Ryzyka niesystemowe cd.</vt:lpstr>
      <vt:lpstr>Wybrane instrumenty spot o wysokiej dźwigni finansowej</vt:lpstr>
      <vt:lpstr>CDO</vt:lpstr>
      <vt:lpstr>Instrumenty sekurytyzacyjnych funduszy inwestycyjnych </vt:lpstr>
      <vt:lpstr>Obligacje katastroficzne</vt:lpstr>
      <vt:lpstr>Credit Linked Notes</vt:lpstr>
      <vt:lpstr>Junk bonds</vt:lpstr>
      <vt:lpstr>Podstawowe pochodne</vt:lpstr>
      <vt:lpstr>Cechy operacji</vt:lpstr>
      <vt:lpstr>Przedmiot kontraktu</vt:lpstr>
      <vt:lpstr>Arbitraż. Podstawa wyceny pochodnych</vt:lpstr>
      <vt:lpstr>Arbitraż cd.</vt:lpstr>
      <vt:lpstr>Arbitraż cd.</vt:lpstr>
      <vt:lpstr>Carrying charge theory </vt:lpstr>
      <vt:lpstr>Czynniki określajace cenę forward</vt:lpstr>
      <vt:lpstr>Czynniki określajace cenę forward</vt:lpstr>
      <vt:lpstr>Cena forward</vt:lpstr>
      <vt:lpstr>Forward walutowy</vt:lpstr>
      <vt:lpstr>Cena forwardu walutowego</vt:lpstr>
      <vt:lpstr>Forward na papiery dłużne </vt:lpstr>
      <vt:lpstr>Cena forward na obligacje</vt:lpstr>
      <vt:lpstr>Rentowność forward</vt:lpstr>
      <vt:lpstr>Forward na akcje</vt:lpstr>
      <vt:lpstr>Forward na akcje</vt:lpstr>
      <vt:lpstr>Forward Rate Agreement</vt:lpstr>
      <vt:lpstr>FRA cd.</vt:lpstr>
      <vt:lpstr>Wycena FRA</vt:lpstr>
      <vt:lpstr>Wycena FRA cd.</vt:lpstr>
      <vt:lpstr>Swap. Określenie</vt:lpstr>
      <vt:lpstr>Interesy stron kontraktu</vt:lpstr>
      <vt:lpstr>Swap jako instrument zabezpieczający </vt:lpstr>
      <vt:lpstr>Cele kontraktu swap</vt:lpstr>
      <vt:lpstr>Swap. Przykład</vt:lpstr>
      <vt:lpstr>Swap. Przykład cd.</vt:lpstr>
      <vt:lpstr>Zabezpiecznia kontraktem swap</vt:lpstr>
      <vt:lpstr>Wycena Interest Rate Swap</vt:lpstr>
      <vt:lpstr>Wycena Interest Rate Swap swap cd.</vt:lpstr>
      <vt:lpstr>Wycena CCRS  (Cross-Currency Rate Swap)</vt:lpstr>
      <vt:lpstr>Wycena CCRS</vt:lpstr>
      <vt:lpstr>Wycena CCRS cd.</vt:lpstr>
      <vt:lpstr>Krzywa swapowa</vt:lpstr>
      <vt:lpstr>Futures a swap</vt:lpstr>
      <vt:lpstr>Swapy kredytowe</vt:lpstr>
      <vt:lpstr>Swapy kredytowe cd.</vt:lpstr>
      <vt:lpstr>Nieklasyczne typy swapów</vt:lpstr>
      <vt:lpstr>Swapy katastroficzne</vt:lpstr>
      <vt:lpstr>Futures. Podstawowe elementy transakcji</vt:lpstr>
      <vt:lpstr>Futures a forward</vt:lpstr>
      <vt:lpstr>Kontrakt</vt:lpstr>
      <vt:lpstr>Instrumenty bazowe futures</vt:lpstr>
      <vt:lpstr>Wygaśnięcie kontraktu</vt:lpstr>
      <vt:lpstr>Cena </vt:lpstr>
      <vt:lpstr>Baza</vt:lpstr>
      <vt:lpstr>Depozyt zabezpieczający</vt:lpstr>
      <vt:lpstr>Określanie depozytu zabezpieczającego </vt:lpstr>
      <vt:lpstr>Depozyt początkowy i podtrzymujacy</vt:lpstr>
      <vt:lpstr>Warunki dostawy</vt:lpstr>
      <vt:lpstr>Rozliczenie</vt:lpstr>
      <vt:lpstr>Uproszczony przykład dziennych rozliczeń kontraktu WIG 20 </vt:lpstr>
      <vt:lpstr>. Skumulowane wartości wpływów (odpływów) środków z zajmowanych pozycji na pojedynczym kontrakcie futures na WIG 20 w okresie 1.07-18.09.1998</vt:lpstr>
      <vt:lpstr>Izba rozliczeniowa</vt:lpstr>
      <vt:lpstr>Schemat rozliczeń instrumentami pochodnymi</vt:lpstr>
      <vt:lpstr>Ograniczenia w obrocie</vt:lpstr>
      <vt:lpstr>Zabezpieczenia kontraktami futures</vt:lpstr>
      <vt:lpstr>Zabezpieczenie kontraktami futures</vt:lpstr>
      <vt:lpstr>naive hedging. Zastosowanie</vt:lpstr>
      <vt:lpstr>Cross hedge przy pomocy indeksu giełdowego </vt:lpstr>
      <vt:lpstr>Podstawowe platformy obrotu pochodnymi katastroficznymi </vt:lpstr>
      <vt:lpstr>Indeksy dla futures katastroficznych</vt:lpstr>
      <vt:lpstr>Futures pogodowe</vt:lpstr>
      <vt:lpstr>Huricane futures</vt:lpstr>
      <vt:lpstr>Pozycje na opcjach</vt:lpstr>
      <vt:lpstr>Rodzaje i typy opcji</vt:lpstr>
      <vt:lpstr>Opcja klasyczna</vt:lpstr>
      <vt:lpstr>Ruch cen a pozycje na opcjach</vt:lpstr>
      <vt:lpstr>Cena wykonania</vt:lpstr>
      <vt:lpstr>Pozycje na opcjach wobec oczekiwania spadku cen</vt:lpstr>
      <vt:lpstr>Pozycje na opcjach wobec oczekiwanego wzrostu cen </vt:lpstr>
      <vt:lpstr>Cena rozliczeniowa </vt:lpstr>
      <vt:lpstr>Opcje „in- , at-, out of  the money” </vt:lpstr>
      <vt:lpstr>Wartość wewnętrzna</vt:lpstr>
      <vt:lpstr>Wartość wewnętrzna a premia</vt:lpstr>
      <vt:lpstr>Wartość czasowa</vt:lpstr>
      <vt:lpstr>Wycena opcji</vt:lpstr>
      <vt:lpstr>Zasada parytetu opcji kupna i sprzedaży</vt:lpstr>
      <vt:lpstr>Model dwumianowy wyceny opcji</vt:lpstr>
      <vt:lpstr>Model dwumianowy cd.</vt:lpstr>
      <vt:lpstr>Model dwumianowy cd.</vt:lpstr>
      <vt:lpstr>Model dwumianowy cd.</vt:lpstr>
      <vt:lpstr>Model dwumianowy cd.</vt:lpstr>
      <vt:lpstr>Model dwumianowy cd.</vt:lpstr>
      <vt:lpstr>Dywidenda w modelu dwumianowym</vt:lpstr>
      <vt:lpstr>Model dwumianowy. Podsumowanie</vt:lpstr>
      <vt:lpstr>Model Blacka -Scholesa </vt:lpstr>
      <vt:lpstr>Model Blacka –Scholesa cd.</vt:lpstr>
      <vt:lpstr>Model Blacka –Scholesa cd.</vt:lpstr>
      <vt:lpstr>Rozkłady ryzyka (prawdopodobieństwa)</vt:lpstr>
      <vt:lpstr>Rozkład Normalny</vt:lpstr>
      <vt:lpstr>Problem wariancji</vt:lpstr>
      <vt:lpstr>Współczynnik delta </vt:lpstr>
      <vt:lpstr>Zmienność delty</vt:lpstr>
      <vt:lpstr>Współczynniki vega i tau</vt:lpstr>
      <vt:lpstr>Zabezpieczenia portfela przy użyciu opcji</vt:lpstr>
      <vt:lpstr>Delta hedging</vt:lpstr>
      <vt:lpstr>Strategia straddle</vt:lpstr>
      <vt:lpstr>Strategia strangles</vt:lpstr>
      <vt:lpstr>Strip i strap</vt:lpstr>
      <vt:lpstr>Bull spread</vt:lpstr>
      <vt:lpstr>Bear spread</vt:lpstr>
      <vt:lpstr>Butterfly spread</vt:lpstr>
      <vt:lpstr>Callendar Spread</vt:lpstr>
      <vt:lpstr>Syntetyczne futures</vt:lpstr>
      <vt:lpstr>Strategia box</vt:lpstr>
      <vt:lpstr>Opcje egzotyczne</vt:lpstr>
      <vt:lpstr>Opcje egzotyczne cd.</vt:lpstr>
      <vt:lpstr>Opcje egzotyczne cd.</vt:lpstr>
      <vt:lpstr>Opcje barierowe</vt:lpstr>
    </vt:vector>
  </TitlesOfParts>
  <Company>WZUW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Spekulacyjne instrumenty finansowe</dc:title>
  <dc:creator>Andrzej Sopoćko</dc:creator>
  <cp:lastModifiedBy>Windows User</cp:lastModifiedBy>
  <cp:revision>18</cp:revision>
  <dcterms:created xsi:type="dcterms:W3CDTF">2015-10-06T08:08:06Z</dcterms:created>
  <dcterms:modified xsi:type="dcterms:W3CDTF">2018-10-15T16:47:38Z</dcterms:modified>
</cp:coreProperties>
</file>